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media/image20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5" r:id="rId4"/>
    <p:sldMasterId id="2147483843" r:id="rId5"/>
    <p:sldMasterId id="2147483835" r:id="rId6"/>
    <p:sldMasterId id="2147483820" r:id="rId7"/>
    <p:sldMasterId id="2147483851" r:id="rId8"/>
    <p:sldMasterId id="2147483857" r:id="rId9"/>
    <p:sldMasterId id="2147483859" r:id="rId10"/>
    <p:sldMasterId id="2147483861" r:id="rId11"/>
    <p:sldMasterId id="2147483863" r:id="rId12"/>
  </p:sldMasterIdLst>
  <p:notesMasterIdLst>
    <p:notesMasterId r:id="rId31"/>
  </p:notesMasterIdLst>
  <p:handoutMasterIdLst>
    <p:handoutMasterId r:id="rId32"/>
  </p:handoutMasterIdLst>
  <p:sldIdLst>
    <p:sldId id="453" r:id="rId13"/>
    <p:sldId id="32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76" r:id="rId24"/>
    <p:sldId id="477" r:id="rId25"/>
    <p:sldId id="478" r:id="rId26"/>
    <p:sldId id="479" r:id="rId27"/>
    <p:sldId id="461" r:id="rId28"/>
    <p:sldId id="328" r:id="rId29"/>
    <p:sldId id="391" r:id="rId30"/>
  </p:sldIdLst>
  <p:sldSz cx="9906000" cy="6858000" type="A4"/>
  <p:notesSz cx="6805613" cy="9939338"/>
  <p:custDataLst>
    <p:tags r:id="rId33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392" indent="-36453" algn="l" rtl="0" eaLnBrk="0" fontAlgn="base" hangingPunct="0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241" indent="-74365" algn="l" rtl="0" eaLnBrk="0" fontAlgn="base" hangingPunct="0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632" indent="-110817" algn="l" rtl="0" eaLnBrk="0" fontAlgn="base" hangingPunct="0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481" indent="-148728" algn="l" rtl="0" eaLnBrk="0" fontAlgn="base" hangingPunct="0">
      <a:spcBef>
        <a:spcPct val="0"/>
      </a:spcBef>
      <a:spcAft>
        <a:spcPct val="0"/>
      </a:spcAft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099691" algn="l" defTabSz="419938" rtl="0" eaLnBrk="1" latinLnBrk="0" hangingPunct="1"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519629" algn="l" defTabSz="419938" rtl="0" eaLnBrk="1" latinLnBrk="0" hangingPunct="1"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2939567" algn="l" defTabSz="419938" rtl="0" eaLnBrk="1" latinLnBrk="0" hangingPunct="1"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359506" algn="l" defTabSz="419938" rtl="0" eaLnBrk="1" latinLnBrk="0" hangingPunct="1">
      <a:defRPr sz="1400" b="1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2">
          <p15:clr>
            <a:srgbClr val="A4A3A4"/>
          </p15:clr>
        </p15:guide>
        <p15:guide id="2" orient="horz" pos="1012">
          <p15:clr>
            <a:srgbClr val="A4A3A4"/>
          </p15:clr>
        </p15:guide>
        <p15:guide id="3" orient="horz" pos="4054">
          <p15:clr>
            <a:srgbClr val="A4A3A4"/>
          </p15:clr>
        </p15:guide>
        <p15:guide id="4" orient="horz" pos="4211">
          <p15:clr>
            <a:srgbClr val="A4A3A4"/>
          </p15:clr>
        </p15:guide>
        <p15:guide id="5" orient="horz" pos="303">
          <p15:clr>
            <a:srgbClr val="A4A3A4"/>
          </p15:clr>
        </p15:guide>
        <p15:guide id="6" orient="horz" pos="854">
          <p15:clr>
            <a:srgbClr val="A4A3A4"/>
          </p15:clr>
        </p15:guide>
        <p15:guide id="7" orient="horz" pos="3553">
          <p15:clr>
            <a:srgbClr val="A4A3A4"/>
          </p15:clr>
        </p15:guide>
        <p15:guide id="8" orient="horz" pos="1298">
          <p15:clr>
            <a:srgbClr val="A4A3A4"/>
          </p15:clr>
        </p15:guide>
        <p15:guide id="9" orient="horz" pos="4134">
          <p15:clr>
            <a:srgbClr val="A4A3A4"/>
          </p15:clr>
        </p15:guide>
        <p15:guide id="10" orient="horz" pos="3895">
          <p15:clr>
            <a:srgbClr val="A4A3A4"/>
          </p15:clr>
        </p15:guide>
        <p15:guide id="11" orient="horz" pos="3746">
          <p15:clr>
            <a:srgbClr val="A4A3A4"/>
          </p15:clr>
        </p15:guide>
        <p15:guide id="12" orient="horz" pos="296">
          <p15:clr>
            <a:srgbClr val="A4A3A4"/>
          </p15:clr>
        </p15:guide>
        <p15:guide id="13" pos="437">
          <p15:clr>
            <a:srgbClr val="A4A3A4"/>
          </p15:clr>
        </p15:guide>
        <p15:guide id="14" pos="6027">
          <p15:clr>
            <a:srgbClr val="A4A3A4"/>
          </p15:clr>
        </p15:guide>
        <p15:guide id="15" pos="290">
          <p15:clr>
            <a:srgbClr val="A4A3A4"/>
          </p15:clr>
        </p15:guide>
        <p15:guide id="16" pos="3120">
          <p15:clr>
            <a:srgbClr val="A4A3A4"/>
          </p15:clr>
        </p15:guide>
        <p15:guide id="17" pos="4678">
          <p15:clr>
            <a:srgbClr val="A4A3A4"/>
          </p15:clr>
        </p15:guide>
        <p15:guide id="18" pos="3351">
          <p15:clr>
            <a:srgbClr val="A4A3A4"/>
          </p15:clr>
        </p15:guide>
        <p15:guide id="19" pos="1676">
          <p15:clr>
            <a:srgbClr val="A4A3A4"/>
          </p15:clr>
        </p15:guide>
        <p15:guide id="20" pos="212">
          <p15:clr>
            <a:srgbClr val="A4A3A4"/>
          </p15:clr>
        </p15:guide>
        <p15:guide id="21" pos="5783">
          <p15:clr>
            <a:srgbClr val="A4A3A4"/>
          </p15:clr>
        </p15:guide>
        <p15:guide id="22" pos="2006">
          <p15:clr>
            <a:srgbClr val="A4A3A4"/>
          </p15:clr>
        </p15:guide>
        <p15:guide id="23" pos="3074">
          <p15:clr>
            <a:srgbClr val="A4A3A4"/>
          </p15:clr>
        </p15:guide>
        <p15:guide id="24" pos="3166">
          <p15:clr>
            <a:srgbClr val="A4A3A4"/>
          </p15:clr>
        </p15:guide>
        <p15:guide id="25" pos="2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FFFFFF"/>
    <a:srgbClr val="006BA6"/>
    <a:srgbClr val="0D1641"/>
    <a:srgbClr val="000000"/>
    <a:srgbClr val="004C26"/>
    <a:srgbClr val="EFD307"/>
    <a:srgbClr val="916481"/>
    <a:srgbClr val="CEE8E8"/>
    <a:srgbClr val="C9D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0" y="184"/>
      </p:cViewPr>
      <p:guideLst>
        <p:guide orient="horz" pos="122"/>
        <p:guide orient="horz" pos="1012"/>
        <p:guide orient="horz" pos="4054"/>
        <p:guide orient="horz" pos="4211"/>
        <p:guide orient="horz" pos="303"/>
        <p:guide orient="horz" pos="854"/>
        <p:guide orient="horz" pos="3553"/>
        <p:guide orient="horz" pos="1298"/>
        <p:guide orient="horz" pos="4134"/>
        <p:guide orient="horz" pos="3895"/>
        <p:guide orient="horz" pos="3746"/>
        <p:guide orient="horz" pos="296"/>
        <p:guide pos="437"/>
        <p:guide pos="6027"/>
        <p:guide pos="290"/>
        <p:guide pos="3120"/>
        <p:guide pos="4678"/>
        <p:guide pos="3351"/>
        <p:guide pos="1676"/>
        <p:guide pos="212"/>
        <p:guide pos="5783"/>
        <p:guide pos="2006"/>
        <p:guide pos="3074"/>
        <p:guide pos="3166"/>
        <p:guide pos="2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image" Target="../media/image21.jpg"/><Relationship Id="rId2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E97D3-3616-41A4-AF0B-9E3B052C6B7D}" type="doc">
      <dgm:prSet loTypeId="urn:microsoft.com/office/officeart/2009/layout/CirclePictureHierarchy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322968-BF78-4C64-8728-C1FD8A5836E1}">
      <dgm:prSet phldrT="[Text]" custT="1"/>
      <dgm:spPr/>
      <dgm:t>
        <a:bodyPr/>
        <a:lstStyle/>
        <a:p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Data analytics and risk assessment in:</a:t>
          </a:r>
        </a:p>
        <a:p>
          <a:r>
            <a: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r>
            <a:rPr lang="de-DE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natural resources</a:t>
          </a:r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financial services, government</a:t>
          </a:r>
        </a:p>
      </dgm:t>
    </dgm:pt>
    <dgm:pt modelId="{81D4F08F-F0B9-443A-B69E-0316B174EC8A}" type="parTrans" cxnId="{FD194280-3BE5-4DE8-AB86-8A32D7D7AF75}">
      <dgm:prSet/>
      <dgm:spPr/>
      <dgm:t>
        <a:bodyPr/>
        <a:lstStyle/>
        <a:p>
          <a:endParaRPr lang="en-US"/>
        </a:p>
      </dgm:t>
    </dgm:pt>
    <dgm:pt modelId="{C73FDC73-6FDF-4165-9FBC-BC7BE0475415}" type="sibTrans" cxnId="{FD194280-3BE5-4DE8-AB86-8A32D7D7AF75}">
      <dgm:prSet/>
      <dgm:spPr/>
      <dgm:t>
        <a:bodyPr/>
        <a:lstStyle/>
        <a:p>
          <a:endParaRPr lang="en-US"/>
        </a:p>
      </dgm:t>
    </dgm:pt>
    <dgm:pt modelId="{D8B7F9D7-17E5-4E66-B166-B12445C4C487}">
      <dgm:prSet phldrT="[Text]" custT="1"/>
      <dgm:spPr/>
      <dgm:t>
        <a:bodyPr/>
        <a:lstStyle/>
        <a:p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Long-term forecasts and consulting in: </a:t>
          </a:r>
        </a:p>
        <a:p>
          <a:r>
            <a: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Oil, gas, refining</a:t>
          </a:r>
          <a:r>
            <a:rPr lang="de-DE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chemicals, power &amp; renewables, </a:t>
          </a:r>
          <a:r>
            <a: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metals &amp; mining</a:t>
          </a:r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corporate analysis, electric vehicles</a:t>
          </a:r>
          <a:endParaRPr lang="en-US" sz="16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B6592-0E44-447E-8AB6-A2D6216FB28A}" type="parTrans" cxnId="{EF08792B-C852-4560-AADB-6052FFE98DBA}">
      <dgm:prSet/>
      <dgm:spPr/>
      <dgm:t>
        <a:bodyPr/>
        <a:lstStyle/>
        <a:p>
          <a:endParaRPr lang="en-US"/>
        </a:p>
      </dgm:t>
    </dgm:pt>
    <dgm:pt modelId="{FE6B3861-46B5-4270-BC25-7E92843BAE6B}" type="sibTrans" cxnId="{EF08792B-C852-4560-AADB-6052FFE98DBA}">
      <dgm:prSet/>
      <dgm:spPr/>
      <dgm:t>
        <a:bodyPr/>
        <a:lstStyle/>
        <a:p>
          <a:endParaRPr lang="en-US"/>
        </a:p>
      </dgm:t>
    </dgm:pt>
    <dgm:pt modelId="{77A60184-A42B-4B13-A70E-93AEA34E0D9B}">
      <dgm:prSet phldrT="[Text]" custT="1"/>
      <dgm:spPr/>
      <dgm:t>
        <a:bodyPr/>
        <a:lstStyle/>
        <a:p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Real-time monitoring and short-term forecasts in:</a:t>
          </a:r>
        </a:p>
        <a:p>
          <a:r>
            <a: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Oil, gas, agriculture/biofuels</a:t>
          </a:r>
          <a:r>
            <a: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power and </a:t>
          </a:r>
          <a:r>
            <a: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maritime shipping</a:t>
          </a:r>
        </a:p>
      </dgm:t>
    </dgm:pt>
    <dgm:pt modelId="{BF21EFE0-B13B-4B01-B47F-2BE8215DE4D8}" type="parTrans" cxnId="{16DFC4CB-E223-44D8-9E82-E15FD45C756C}">
      <dgm:prSet/>
      <dgm:spPr/>
      <dgm:t>
        <a:bodyPr/>
        <a:lstStyle/>
        <a:p>
          <a:endParaRPr lang="en-US"/>
        </a:p>
      </dgm:t>
    </dgm:pt>
    <dgm:pt modelId="{5959C710-BA40-468E-A42B-DDABA81CABC7}" type="sibTrans" cxnId="{16DFC4CB-E223-44D8-9E82-E15FD45C756C}">
      <dgm:prSet/>
      <dgm:spPr/>
      <dgm:t>
        <a:bodyPr/>
        <a:lstStyle/>
        <a:p>
          <a:endParaRPr lang="en-US"/>
        </a:p>
      </dgm:t>
    </dgm:pt>
    <dgm:pt modelId="{D1926670-12F3-454B-9A00-7B0DEF73B4BE}">
      <dgm:prSet phldrT="[Text]" custT="1"/>
      <dgm:spPr/>
      <dgm:t>
        <a:bodyPr/>
        <a:lstStyle/>
        <a:p>
          <a:r>
            <a:rPr lang="de-D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Vesseltracker.com</a:t>
          </a:r>
        </a:p>
        <a:p>
          <a:r>
            <a:rPr lang="de-DE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Real-time AIS services for maritime professionals</a:t>
          </a:r>
          <a:endParaRPr lang="en-US" sz="1600" b="1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6129B-188D-4FB8-A89E-8CBC8CE16276}" type="parTrans" cxnId="{8822FC3F-5F38-433C-A343-F0F57B8932AF}">
      <dgm:prSet/>
      <dgm:spPr/>
      <dgm:t>
        <a:bodyPr/>
        <a:lstStyle/>
        <a:p>
          <a:endParaRPr lang="en-US"/>
        </a:p>
      </dgm:t>
    </dgm:pt>
    <dgm:pt modelId="{95B7271D-56FD-470A-BF88-8392A8C03D54}" type="sibTrans" cxnId="{8822FC3F-5F38-433C-A343-F0F57B8932AF}">
      <dgm:prSet/>
      <dgm:spPr/>
      <dgm:t>
        <a:bodyPr/>
        <a:lstStyle/>
        <a:p>
          <a:endParaRPr lang="en-US"/>
        </a:p>
      </dgm:t>
    </dgm:pt>
    <dgm:pt modelId="{CC47578D-7BCA-46B3-8C66-2FA629551501}" type="pres">
      <dgm:prSet presAssocID="{C78E97D3-3616-41A4-AF0B-9E3B052C6B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751FD4-5BFD-4F41-8200-847AEE22FFE0}" type="pres">
      <dgm:prSet presAssocID="{0C322968-BF78-4C64-8728-C1FD8A5836E1}" presName="hierRoot1" presStyleCnt="0"/>
      <dgm:spPr/>
    </dgm:pt>
    <dgm:pt modelId="{13916EA6-AF17-4C58-9466-CE20052FD576}" type="pres">
      <dgm:prSet presAssocID="{0C322968-BF78-4C64-8728-C1FD8A5836E1}" presName="composite" presStyleCnt="0"/>
      <dgm:spPr/>
    </dgm:pt>
    <dgm:pt modelId="{73BF3D7F-77D3-44F0-AF72-958FE4DB0CA1}" type="pres">
      <dgm:prSet presAssocID="{0C322968-BF78-4C64-8728-C1FD8A5836E1}" presName="image" presStyleLbl="node0" presStyleIdx="0" presStyleCnt="1" custScaleX="120917" custScaleY="116032" custLinFactX="-112222" custLinFactNeighborX="-200000" custLinFactNeighborY="-56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66FF97E-596D-4D3F-95E5-9AC364AA7475}" type="pres">
      <dgm:prSet presAssocID="{0C322968-BF78-4C64-8728-C1FD8A5836E1}" presName="text" presStyleLbl="revTx" presStyleIdx="0" presStyleCnt="4" custScaleX="545071" custScaleY="132445" custLinFactNeighborX="81578" custLinFactNeighborY="-32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3FB676-3FA4-4416-B46B-7C11074B840B}" type="pres">
      <dgm:prSet presAssocID="{0C322968-BF78-4C64-8728-C1FD8A5836E1}" presName="hierChild2" presStyleCnt="0"/>
      <dgm:spPr/>
    </dgm:pt>
    <dgm:pt modelId="{61200707-3AB5-491C-9C15-6F24FB0AC553}" type="pres">
      <dgm:prSet presAssocID="{639B6592-0E44-447E-8AB6-A2D6216FB28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D592B5B9-5FC3-4B19-AB24-ABB6102B4935}" type="pres">
      <dgm:prSet presAssocID="{D8B7F9D7-17E5-4E66-B166-B12445C4C487}" presName="hierRoot2" presStyleCnt="0"/>
      <dgm:spPr/>
    </dgm:pt>
    <dgm:pt modelId="{0BF3361C-1958-495C-AB0D-691419B778B2}" type="pres">
      <dgm:prSet presAssocID="{D8B7F9D7-17E5-4E66-B166-B12445C4C487}" presName="composite2" presStyleCnt="0"/>
      <dgm:spPr/>
    </dgm:pt>
    <dgm:pt modelId="{C1129439-B69A-4A4F-9BB2-2D321594712D}" type="pres">
      <dgm:prSet presAssocID="{D8B7F9D7-17E5-4E66-B166-B12445C4C487}" presName="image2" presStyleLbl="node2" presStyleIdx="0" presStyleCnt="1" custScaleX="121335" custScaleY="113714" custLinFactX="-100000" custLinFactNeighborX="-111675" custLinFactNeighborY="-16034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3DE0FADA-180D-40EE-9852-06F34111BDB2}" type="pres">
      <dgm:prSet presAssocID="{D8B7F9D7-17E5-4E66-B166-B12445C4C487}" presName="text2" presStyleLbl="revTx" presStyleIdx="1" presStyleCnt="4" custScaleX="492995" custScaleY="114955" custLinFactNeighborX="98864" custLinFactNeighborY="-224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C3E5B-54C7-4CF0-ACC2-CEAC97637D02}" type="pres">
      <dgm:prSet presAssocID="{D8B7F9D7-17E5-4E66-B166-B12445C4C487}" presName="hierChild3" presStyleCnt="0"/>
      <dgm:spPr/>
    </dgm:pt>
    <dgm:pt modelId="{8BDF68ED-6929-4B1B-88D1-2B088EAB2F61}" type="pres">
      <dgm:prSet presAssocID="{BF21EFE0-B13B-4B01-B47F-2BE8215DE4D8}" presName="Name17" presStyleLbl="parChTrans1D3" presStyleIdx="0" presStyleCnt="1"/>
      <dgm:spPr/>
      <dgm:t>
        <a:bodyPr/>
        <a:lstStyle/>
        <a:p>
          <a:endParaRPr lang="en-US"/>
        </a:p>
      </dgm:t>
    </dgm:pt>
    <dgm:pt modelId="{864AE7A7-3EAC-4716-8DC4-20632FD4A0AF}" type="pres">
      <dgm:prSet presAssocID="{77A60184-A42B-4B13-A70E-93AEA34E0D9B}" presName="hierRoot3" presStyleCnt="0"/>
      <dgm:spPr/>
    </dgm:pt>
    <dgm:pt modelId="{E13E9790-B338-4A75-A0D3-D20996A8111D}" type="pres">
      <dgm:prSet presAssocID="{77A60184-A42B-4B13-A70E-93AEA34E0D9B}" presName="composite3" presStyleCnt="0"/>
      <dgm:spPr/>
    </dgm:pt>
    <dgm:pt modelId="{4C08AC76-95FA-4C65-8F29-BC9E8AF00EAA}" type="pres">
      <dgm:prSet presAssocID="{77A60184-A42B-4B13-A70E-93AEA34E0D9B}" presName="image3" presStyleLbl="node3" presStyleIdx="0" presStyleCnt="1" custLinFactX="-26980" custLinFactNeighborX="-100000" custLinFactNeighborY="-157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AA582A3C-EA71-4FA3-B1CE-9B3EB5544151}" type="pres">
      <dgm:prSet presAssocID="{77A60184-A42B-4B13-A70E-93AEA34E0D9B}" presName="text3" presStyleLbl="revTx" presStyleIdx="2" presStyleCnt="4" custScaleX="442324" custLinFactX="44190" custLinFactNeighborX="100000" custLinFactNeighborY="-14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4EA469-858A-495F-AA3F-BD5FDEA4FDEA}" type="pres">
      <dgm:prSet presAssocID="{77A60184-A42B-4B13-A70E-93AEA34E0D9B}" presName="hierChild4" presStyleCnt="0"/>
      <dgm:spPr/>
    </dgm:pt>
    <dgm:pt modelId="{6091447A-51E4-416A-B3A8-F9569BFBEFE2}" type="pres">
      <dgm:prSet presAssocID="{0D96129B-188D-4FB8-A89E-8CBC8CE16276}" presName="Name23" presStyleLbl="parChTrans1D4" presStyleIdx="0" presStyleCnt="1"/>
      <dgm:spPr/>
      <dgm:t>
        <a:bodyPr/>
        <a:lstStyle/>
        <a:p>
          <a:endParaRPr lang="en-US"/>
        </a:p>
      </dgm:t>
    </dgm:pt>
    <dgm:pt modelId="{5BAB75AE-AACC-451E-82D1-34E5268DE88E}" type="pres">
      <dgm:prSet presAssocID="{D1926670-12F3-454B-9A00-7B0DEF73B4BE}" presName="hierRoot4" presStyleCnt="0"/>
      <dgm:spPr/>
    </dgm:pt>
    <dgm:pt modelId="{81D83B6B-FD6B-4F36-A9B6-F6044C8DB127}" type="pres">
      <dgm:prSet presAssocID="{D1926670-12F3-454B-9A00-7B0DEF73B4BE}" presName="composite4" presStyleCnt="0"/>
      <dgm:spPr/>
    </dgm:pt>
    <dgm:pt modelId="{41A8B8B7-2E9F-455C-93DB-15E0F0EF2C73}" type="pres">
      <dgm:prSet presAssocID="{D1926670-12F3-454B-9A00-7B0DEF73B4BE}" presName="image4" presStyleLbl="node4" presStyleIdx="0" presStyleCnt="1" custLinFactNeighborX="-42567" custLinFactNeighborY="-9860"/>
      <dgm:spPr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</dgm:spPr>
    </dgm:pt>
    <dgm:pt modelId="{F15E44C7-1BE4-4E3D-B0AB-029ABBC13983}" type="pres">
      <dgm:prSet presAssocID="{D1926670-12F3-454B-9A00-7B0DEF73B4BE}" presName="text4" presStyleLbl="revTx" presStyleIdx="3" presStyleCnt="4" custScaleX="402641" custLinFactX="70283" custLinFactNeighborX="100000" custLinFactNeighborY="-96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AAA029-1896-469E-A0AB-40D9A7D19CB4}" type="pres">
      <dgm:prSet presAssocID="{D1926670-12F3-454B-9A00-7B0DEF73B4BE}" presName="hierChild5" presStyleCnt="0"/>
      <dgm:spPr/>
    </dgm:pt>
  </dgm:ptLst>
  <dgm:cxnLst>
    <dgm:cxn modelId="{61DCEFF5-A63E-4E20-8282-C1E4779F93EA}" type="presOf" srcId="{D8B7F9D7-17E5-4E66-B166-B12445C4C487}" destId="{3DE0FADA-180D-40EE-9852-06F34111BDB2}" srcOrd="0" destOrd="0" presId="urn:microsoft.com/office/officeart/2009/layout/CirclePictureHierarchy"/>
    <dgm:cxn modelId="{0ACFB9E1-225B-4447-A780-C3634BEC9FB9}" type="presOf" srcId="{639B6592-0E44-447E-8AB6-A2D6216FB28A}" destId="{61200707-3AB5-491C-9C15-6F24FB0AC553}" srcOrd="0" destOrd="0" presId="urn:microsoft.com/office/officeart/2009/layout/CirclePictureHierarchy"/>
    <dgm:cxn modelId="{A319BED3-771D-4241-937B-A44CC2DD7A46}" type="presOf" srcId="{77A60184-A42B-4B13-A70E-93AEA34E0D9B}" destId="{AA582A3C-EA71-4FA3-B1CE-9B3EB5544151}" srcOrd="0" destOrd="0" presId="urn:microsoft.com/office/officeart/2009/layout/CirclePictureHierarchy"/>
    <dgm:cxn modelId="{FD194280-3BE5-4DE8-AB86-8A32D7D7AF75}" srcId="{C78E97D3-3616-41A4-AF0B-9E3B052C6B7D}" destId="{0C322968-BF78-4C64-8728-C1FD8A5836E1}" srcOrd="0" destOrd="0" parTransId="{81D4F08F-F0B9-443A-B69E-0316B174EC8A}" sibTransId="{C73FDC73-6FDF-4165-9FBC-BC7BE0475415}"/>
    <dgm:cxn modelId="{B3FA54E0-34F6-40BF-B579-66C66A1F95D3}" type="presOf" srcId="{BF21EFE0-B13B-4B01-B47F-2BE8215DE4D8}" destId="{8BDF68ED-6929-4B1B-88D1-2B088EAB2F61}" srcOrd="0" destOrd="0" presId="urn:microsoft.com/office/officeart/2009/layout/CirclePictureHierarchy"/>
    <dgm:cxn modelId="{16DFC4CB-E223-44D8-9E82-E15FD45C756C}" srcId="{D8B7F9D7-17E5-4E66-B166-B12445C4C487}" destId="{77A60184-A42B-4B13-A70E-93AEA34E0D9B}" srcOrd="0" destOrd="0" parTransId="{BF21EFE0-B13B-4B01-B47F-2BE8215DE4D8}" sibTransId="{5959C710-BA40-468E-A42B-DDABA81CABC7}"/>
    <dgm:cxn modelId="{61A958FD-AE90-41E3-B85C-A3C1375075D8}" type="presOf" srcId="{D1926670-12F3-454B-9A00-7B0DEF73B4BE}" destId="{F15E44C7-1BE4-4E3D-B0AB-029ABBC13983}" srcOrd="0" destOrd="0" presId="urn:microsoft.com/office/officeart/2009/layout/CirclePictureHierarchy"/>
    <dgm:cxn modelId="{8822FC3F-5F38-433C-A343-F0F57B8932AF}" srcId="{77A60184-A42B-4B13-A70E-93AEA34E0D9B}" destId="{D1926670-12F3-454B-9A00-7B0DEF73B4BE}" srcOrd="0" destOrd="0" parTransId="{0D96129B-188D-4FB8-A89E-8CBC8CE16276}" sibTransId="{95B7271D-56FD-470A-BF88-8392A8C03D54}"/>
    <dgm:cxn modelId="{EF08792B-C852-4560-AADB-6052FFE98DBA}" srcId="{0C322968-BF78-4C64-8728-C1FD8A5836E1}" destId="{D8B7F9D7-17E5-4E66-B166-B12445C4C487}" srcOrd="0" destOrd="0" parTransId="{639B6592-0E44-447E-8AB6-A2D6216FB28A}" sibTransId="{FE6B3861-46B5-4270-BC25-7E92843BAE6B}"/>
    <dgm:cxn modelId="{A8BC1065-7B1A-4C3C-90BF-54919BE19EDA}" type="presOf" srcId="{0D96129B-188D-4FB8-A89E-8CBC8CE16276}" destId="{6091447A-51E4-416A-B3A8-F9569BFBEFE2}" srcOrd="0" destOrd="0" presId="urn:microsoft.com/office/officeart/2009/layout/CirclePictureHierarchy"/>
    <dgm:cxn modelId="{1B877B03-2E46-498C-B36C-F1AAE83699FC}" type="presOf" srcId="{0C322968-BF78-4C64-8728-C1FD8A5836E1}" destId="{D66FF97E-596D-4D3F-95E5-9AC364AA7475}" srcOrd="0" destOrd="0" presId="urn:microsoft.com/office/officeart/2009/layout/CirclePictureHierarchy"/>
    <dgm:cxn modelId="{5C47F2A0-AEE5-4F9F-9FA0-7C946B27D3E4}" type="presOf" srcId="{C78E97D3-3616-41A4-AF0B-9E3B052C6B7D}" destId="{CC47578D-7BCA-46B3-8C66-2FA629551501}" srcOrd="0" destOrd="0" presId="urn:microsoft.com/office/officeart/2009/layout/CirclePictureHierarchy"/>
    <dgm:cxn modelId="{179242B9-64D5-4C9B-91A7-9F52D067752D}" type="presParOf" srcId="{CC47578D-7BCA-46B3-8C66-2FA629551501}" destId="{F6751FD4-5BFD-4F41-8200-847AEE22FFE0}" srcOrd="0" destOrd="0" presId="urn:microsoft.com/office/officeart/2009/layout/CirclePictureHierarchy"/>
    <dgm:cxn modelId="{D2FEA746-8CE5-4E9A-9BBE-0D111E3B6E65}" type="presParOf" srcId="{F6751FD4-5BFD-4F41-8200-847AEE22FFE0}" destId="{13916EA6-AF17-4C58-9466-CE20052FD576}" srcOrd="0" destOrd="0" presId="urn:microsoft.com/office/officeart/2009/layout/CirclePictureHierarchy"/>
    <dgm:cxn modelId="{8E4F43E7-CC8D-4D2D-B54B-01DCF34200E5}" type="presParOf" srcId="{13916EA6-AF17-4C58-9466-CE20052FD576}" destId="{73BF3D7F-77D3-44F0-AF72-958FE4DB0CA1}" srcOrd="0" destOrd="0" presId="urn:microsoft.com/office/officeart/2009/layout/CirclePictureHierarchy"/>
    <dgm:cxn modelId="{0464821E-F468-4E27-BCB4-4B573C61594C}" type="presParOf" srcId="{13916EA6-AF17-4C58-9466-CE20052FD576}" destId="{D66FF97E-596D-4D3F-95E5-9AC364AA7475}" srcOrd="1" destOrd="0" presId="urn:microsoft.com/office/officeart/2009/layout/CirclePictureHierarchy"/>
    <dgm:cxn modelId="{3D4977E0-E4DA-4A69-970A-1F1E540086BD}" type="presParOf" srcId="{F6751FD4-5BFD-4F41-8200-847AEE22FFE0}" destId="{403FB676-3FA4-4416-B46B-7C11074B840B}" srcOrd="1" destOrd="0" presId="urn:microsoft.com/office/officeart/2009/layout/CirclePictureHierarchy"/>
    <dgm:cxn modelId="{44991A47-963F-4022-943F-1E273D0064C0}" type="presParOf" srcId="{403FB676-3FA4-4416-B46B-7C11074B840B}" destId="{61200707-3AB5-491C-9C15-6F24FB0AC553}" srcOrd="0" destOrd="0" presId="urn:microsoft.com/office/officeart/2009/layout/CirclePictureHierarchy"/>
    <dgm:cxn modelId="{244AB394-868F-4860-BC9F-AC760D5B14B7}" type="presParOf" srcId="{403FB676-3FA4-4416-B46B-7C11074B840B}" destId="{D592B5B9-5FC3-4B19-AB24-ABB6102B4935}" srcOrd="1" destOrd="0" presId="urn:microsoft.com/office/officeart/2009/layout/CirclePictureHierarchy"/>
    <dgm:cxn modelId="{E83B4BFA-1290-4150-8422-122727267A57}" type="presParOf" srcId="{D592B5B9-5FC3-4B19-AB24-ABB6102B4935}" destId="{0BF3361C-1958-495C-AB0D-691419B778B2}" srcOrd="0" destOrd="0" presId="urn:microsoft.com/office/officeart/2009/layout/CirclePictureHierarchy"/>
    <dgm:cxn modelId="{233B2658-5FC7-4E62-8FE7-622EFB202028}" type="presParOf" srcId="{0BF3361C-1958-495C-AB0D-691419B778B2}" destId="{C1129439-B69A-4A4F-9BB2-2D321594712D}" srcOrd="0" destOrd="0" presId="urn:microsoft.com/office/officeart/2009/layout/CirclePictureHierarchy"/>
    <dgm:cxn modelId="{8179366D-5AAB-4FC7-8C13-C150601C926C}" type="presParOf" srcId="{0BF3361C-1958-495C-AB0D-691419B778B2}" destId="{3DE0FADA-180D-40EE-9852-06F34111BDB2}" srcOrd="1" destOrd="0" presId="urn:microsoft.com/office/officeart/2009/layout/CirclePictureHierarchy"/>
    <dgm:cxn modelId="{C9BFDDB4-2372-406B-8336-399F197E852A}" type="presParOf" srcId="{D592B5B9-5FC3-4B19-AB24-ABB6102B4935}" destId="{256C3E5B-54C7-4CF0-ACC2-CEAC97637D02}" srcOrd="1" destOrd="0" presId="urn:microsoft.com/office/officeart/2009/layout/CirclePictureHierarchy"/>
    <dgm:cxn modelId="{D4556DE9-94E4-498A-B8CA-DCCFE4779382}" type="presParOf" srcId="{256C3E5B-54C7-4CF0-ACC2-CEAC97637D02}" destId="{8BDF68ED-6929-4B1B-88D1-2B088EAB2F61}" srcOrd="0" destOrd="0" presId="urn:microsoft.com/office/officeart/2009/layout/CirclePictureHierarchy"/>
    <dgm:cxn modelId="{3A223CA2-10FB-4C22-A7C6-C0B8655D56F0}" type="presParOf" srcId="{256C3E5B-54C7-4CF0-ACC2-CEAC97637D02}" destId="{864AE7A7-3EAC-4716-8DC4-20632FD4A0AF}" srcOrd="1" destOrd="0" presId="urn:microsoft.com/office/officeart/2009/layout/CirclePictureHierarchy"/>
    <dgm:cxn modelId="{93012376-B6DF-4527-A410-44370C4CBB2B}" type="presParOf" srcId="{864AE7A7-3EAC-4716-8DC4-20632FD4A0AF}" destId="{E13E9790-B338-4A75-A0D3-D20996A8111D}" srcOrd="0" destOrd="0" presId="urn:microsoft.com/office/officeart/2009/layout/CirclePictureHierarchy"/>
    <dgm:cxn modelId="{3A62D262-C29B-418F-94C1-18C250312BD3}" type="presParOf" srcId="{E13E9790-B338-4A75-A0D3-D20996A8111D}" destId="{4C08AC76-95FA-4C65-8F29-BC9E8AF00EAA}" srcOrd="0" destOrd="0" presId="urn:microsoft.com/office/officeart/2009/layout/CirclePictureHierarchy"/>
    <dgm:cxn modelId="{CFEAAA51-3EB3-4571-B4AD-61CC69D963FF}" type="presParOf" srcId="{E13E9790-B338-4A75-A0D3-D20996A8111D}" destId="{AA582A3C-EA71-4FA3-B1CE-9B3EB5544151}" srcOrd="1" destOrd="0" presId="urn:microsoft.com/office/officeart/2009/layout/CirclePictureHierarchy"/>
    <dgm:cxn modelId="{7D59A6FE-85B7-4187-B257-C0A11C55703F}" type="presParOf" srcId="{864AE7A7-3EAC-4716-8DC4-20632FD4A0AF}" destId="{AC4EA469-858A-495F-AA3F-BD5FDEA4FDEA}" srcOrd="1" destOrd="0" presId="urn:microsoft.com/office/officeart/2009/layout/CirclePictureHierarchy"/>
    <dgm:cxn modelId="{3FA366D0-50E6-49C9-B34F-4EDAC374EC1A}" type="presParOf" srcId="{AC4EA469-858A-495F-AA3F-BD5FDEA4FDEA}" destId="{6091447A-51E4-416A-B3A8-F9569BFBEFE2}" srcOrd="0" destOrd="0" presId="urn:microsoft.com/office/officeart/2009/layout/CirclePictureHierarchy"/>
    <dgm:cxn modelId="{3716EF07-556A-4FF6-AB7F-513E5F7DD066}" type="presParOf" srcId="{AC4EA469-858A-495F-AA3F-BD5FDEA4FDEA}" destId="{5BAB75AE-AACC-451E-82D1-34E5268DE88E}" srcOrd="1" destOrd="0" presId="urn:microsoft.com/office/officeart/2009/layout/CirclePictureHierarchy"/>
    <dgm:cxn modelId="{22FB0CD4-6F6A-48D2-94D5-BC92EF790DF1}" type="presParOf" srcId="{5BAB75AE-AACC-451E-82D1-34E5268DE88E}" destId="{81D83B6B-FD6B-4F36-A9B6-F6044C8DB127}" srcOrd="0" destOrd="0" presId="urn:microsoft.com/office/officeart/2009/layout/CirclePictureHierarchy"/>
    <dgm:cxn modelId="{CFBA3548-9C40-4FC3-AAF7-B18C87FC80FB}" type="presParOf" srcId="{81D83B6B-FD6B-4F36-A9B6-F6044C8DB127}" destId="{41A8B8B7-2E9F-455C-93DB-15E0F0EF2C73}" srcOrd="0" destOrd="0" presId="urn:microsoft.com/office/officeart/2009/layout/CirclePictureHierarchy"/>
    <dgm:cxn modelId="{598C81DC-05DE-4855-A7B0-72C1223ACF9C}" type="presParOf" srcId="{81D83B6B-FD6B-4F36-A9B6-F6044C8DB127}" destId="{F15E44C7-1BE4-4E3D-B0AB-029ABBC13983}" srcOrd="1" destOrd="0" presId="urn:microsoft.com/office/officeart/2009/layout/CirclePictureHierarchy"/>
    <dgm:cxn modelId="{521B859F-47B0-44CD-8B8E-0F70CC3748B4}" type="presParOf" srcId="{5BAB75AE-AACC-451E-82D1-34E5268DE88E}" destId="{33AAA029-1896-469E-A0AB-40D9A7D19CB4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47A-51E4-416A-B3A8-F9569BFBEFE2}">
      <dsp:nvSpPr>
        <dsp:cNvPr id="0" name=""/>
        <dsp:cNvSpPr/>
      </dsp:nvSpPr>
      <dsp:spPr>
        <a:xfrm>
          <a:off x="2282875" y="3560345"/>
          <a:ext cx="755849" cy="334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60"/>
              </a:lnTo>
              <a:lnTo>
                <a:pt x="755849" y="194860"/>
              </a:lnTo>
              <a:lnTo>
                <a:pt x="755849" y="3347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F68ED-6929-4B1B-88D1-2B088EAB2F61}">
      <dsp:nvSpPr>
        <dsp:cNvPr id="0" name=""/>
        <dsp:cNvSpPr/>
      </dsp:nvSpPr>
      <dsp:spPr>
        <a:xfrm>
          <a:off x="1524500" y="2376983"/>
          <a:ext cx="758374" cy="287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35"/>
              </a:lnTo>
              <a:lnTo>
                <a:pt x="758374" y="148035"/>
              </a:lnTo>
              <a:lnTo>
                <a:pt x="758374" y="2879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00707-3AB5-491C-9C15-6F24FB0AC553}">
      <dsp:nvSpPr>
        <dsp:cNvPr id="0" name=""/>
        <dsp:cNvSpPr/>
      </dsp:nvSpPr>
      <dsp:spPr>
        <a:xfrm>
          <a:off x="624184" y="1092487"/>
          <a:ext cx="900316" cy="26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70"/>
              </a:lnTo>
              <a:lnTo>
                <a:pt x="900316" y="126370"/>
              </a:lnTo>
              <a:lnTo>
                <a:pt x="900316" y="266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F3D7F-77D3-44F0-AF72-958FE4DB0CA1}">
      <dsp:nvSpPr>
        <dsp:cNvPr id="0" name=""/>
        <dsp:cNvSpPr/>
      </dsp:nvSpPr>
      <dsp:spPr>
        <a:xfrm>
          <a:off x="82827" y="53515"/>
          <a:ext cx="1082712" cy="10389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6FF97E-596D-4D3F-95E5-9AC364AA7475}">
      <dsp:nvSpPr>
        <dsp:cNvPr id="0" name=""/>
        <dsp:cNvSpPr/>
      </dsp:nvSpPr>
      <dsp:spPr>
        <a:xfrm>
          <a:off x="1757302" y="0"/>
          <a:ext cx="7320997" cy="1185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Data analytics and risk assessment in: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Insurance</a:t>
          </a:r>
          <a:r>
            <a:rPr lang="de-DE" sz="1600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natural resources</a:t>
          </a: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financial services, government</a:t>
          </a:r>
        </a:p>
      </dsp:txBody>
      <dsp:txXfrm>
        <a:off x="1757302" y="0"/>
        <a:ext cx="7320997" cy="1185936"/>
      </dsp:txXfrm>
    </dsp:sp>
    <dsp:sp modelId="{C1129439-B69A-4A4F-9BB2-2D321594712D}">
      <dsp:nvSpPr>
        <dsp:cNvPr id="0" name=""/>
        <dsp:cNvSpPr/>
      </dsp:nvSpPr>
      <dsp:spPr>
        <a:xfrm>
          <a:off x="981272" y="1358767"/>
          <a:ext cx="1086455" cy="101821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E0FADA-180D-40EE-9852-06F34111BDB2}">
      <dsp:nvSpPr>
        <dsp:cNvPr id="0" name=""/>
        <dsp:cNvSpPr/>
      </dsp:nvSpPr>
      <dsp:spPr>
        <a:xfrm>
          <a:off x="2456749" y="1293826"/>
          <a:ext cx="6621550" cy="102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Long-term forecasts and consulting in: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Oil, gas, refining</a:t>
          </a:r>
          <a:r>
            <a:rPr lang="de-DE" sz="16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chemicals, power &amp; renewables, </a:t>
          </a:r>
          <a:r>
            <a:rPr lang="de-DE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metals &amp; mining</a:t>
          </a: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corporate analysis, electric vehicles</a:t>
          </a:r>
          <a:endParaRPr lang="en-US" sz="1600" kern="1200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6749" y="1293826"/>
        <a:ext cx="6621550" cy="1029328"/>
      </dsp:txXfrm>
    </dsp:sp>
    <dsp:sp modelId="{4C08AC76-95FA-4C65-8F29-BC9E8AF00EAA}">
      <dsp:nvSpPr>
        <dsp:cNvPr id="0" name=""/>
        <dsp:cNvSpPr/>
      </dsp:nvSpPr>
      <dsp:spPr>
        <a:xfrm>
          <a:off x="1835165" y="2664927"/>
          <a:ext cx="895418" cy="8954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582A3C-EA71-4FA3-B1CE-9B3EB5544151}">
      <dsp:nvSpPr>
        <dsp:cNvPr id="0" name=""/>
        <dsp:cNvSpPr/>
      </dsp:nvSpPr>
      <dsp:spPr>
        <a:xfrm>
          <a:off x="3137325" y="2677892"/>
          <a:ext cx="5940974" cy="89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Real-time monitoring and short-term forecasts in: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Oil, gas, agriculture/biofuels</a:t>
          </a:r>
          <a:r>
            <a:rPr lang="en-US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, power and </a:t>
          </a:r>
          <a:r>
            <a:rPr lang="en-US" sz="1600" b="1" kern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maritime shipping</a:t>
          </a:r>
        </a:p>
      </dsp:txBody>
      <dsp:txXfrm>
        <a:off x="3137325" y="2677892"/>
        <a:ext cx="5940974" cy="895418"/>
      </dsp:txXfrm>
    </dsp:sp>
    <dsp:sp modelId="{41A8B8B7-2E9F-455C-93DB-15E0F0EF2C73}">
      <dsp:nvSpPr>
        <dsp:cNvPr id="0" name=""/>
        <dsp:cNvSpPr/>
      </dsp:nvSpPr>
      <dsp:spPr>
        <a:xfrm>
          <a:off x="2591015" y="3895115"/>
          <a:ext cx="895418" cy="895418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3000" r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15E44C7-1BE4-4E3D-B0AB-029ABBC13983}">
      <dsp:nvSpPr>
        <dsp:cNvPr id="0" name=""/>
        <dsp:cNvSpPr/>
      </dsp:nvSpPr>
      <dsp:spPr>
        <a:xfrm>
          <a:off x="3670318" y="3894533"/>
          <a:ext cx="5407981" cy="89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Vesseltracker.com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rPr>
            <a:t>Real-time AIS services for maritime professionals</a:t>
          </a:r>
          <a:endParaRPr lang="en-US" sz="1600" b="1" kern="1200" dirty="0">
            <a:solidFill>
              <a:srgbClr val="00B0F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0318" y="3894533"/>
        <a:ext cx="5407981" cy="89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841" cy="497444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4" y="0"/>
            <a:ext cx="2949841" cy="497444"/>
          </a:xfrm>
          <a:prstGeom prst="rect">
            <a:avLst/>
          </a:prstGeom>
        </p:spPr>
        <p:txBody>
          <a:bodyPr vert="horz" lIns="91530" tIns="45764" rIns="91530" bIns="45764" rtlCol="0"/>
          <a:lstStyle>
            <a:lvl1pPr algn="r">
              <a:defRPr sz="1200"/>
            </a:lvl1pPr>
          </a:lstStyle>
          <a:p>
            <a:pPr>
              <a:defRPr/>
            </a:pPr>
            <a:fld id="{7E22D77D-A15A-2541-B36F-01DFC6F2116E}" type="datetimeFigureOut">
              <a:rPr lang="en-US"/>
              <a:pPr>
                <a:defRPr/>
              </a:pPr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307"/>
            <a:ext cx="2949841" cy="497444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4" y="9440307"/>
            <a:ext cx="2949841" cy="497444"/>
          </a:xfrm>
          <a:prstGeom prst="rect">
            <a:avLst/>
          </a:prstGeom>
        </p:spPr>
        <p:txBody>
          <a:bodyPr vert="horz" lIns="91530" tIns="45764" rIns="91530" bIns="45764" rtlCol="0" anchor="b"/>
          <a:lstStyle>
            <a:lvl1pPr algn="r">
              <a:defRPr sz="1200"/>
            </a:lvl1pPr>
          </a:lstStyle>
          <a:p>
            <a:pPr>
              <a:defRPr/>
            </a:pPr>
            <a:fld id="{DA44EF54-7700-734C-BD24-ADE84D07B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841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530" tIns="45763" rIns="91530" bIns="45763" numCol="1" anchor="t" anchorCtr="0" compatLnSpc="1">
            <a:prstTxWarp prst="textNoShape">
              <a:avLst/>
            </a:prstTxWarp>
          </a:bodyPr>
          <a:lstStyle>
            <a:lvl1pPr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3" y="0"/>
            <a:ext cx="2949841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530" tIns="45763" rIns="91530" bIns="45763" numCol="1" anchor="t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6125"/>
            <a:ext cx="538003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3" y="4721744"/>
            <a:ext cx="4990571" cy="44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530" tIns="45763" rIns="91530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1897"/>
            <a:ext cx="2949841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530" tIns="45763" rIns="91530" bIns="45763" numCol="1" anchor="b" anchorCtr="0" compatLnSpc="1">
            <a:prstTxWarp prst="textNoShape">
              <a:avLst/>
            </a:prstTxWarp>
          </a:bodyPr>
          <a:lstStyle>
            <a:lvl1pPr>
              <a:defRPr sz="1200" b="0" baseline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3" y="9441897"/>
            <a:ext cx="2949841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530" tIns="45763" rIns="91530" bIns="45763" numCol="1" anchor="b" anchorCtr="0" compatLnSpc="1">
            <a:prstTxWarp prst="textNoShape">
              <a:avLst/>
            </a:prstTxWarp>
          </a:bodyPr>
          <a:lstStyle>
            <a:lvl1pPr algn="r">
              <a:defRPr sz="1200" b="0" baseline="0">
                <a:cs typeface="+mn-cs"/>
              </a:defRPr>
            </a:lvl1pPr>
          </a:lstStyle>
          <a:p>
            <a:pPr>
              <a:defRPr/>
            </a:pPr>
            <a:fld id="{40F4777F-94E5-4741-8AFC-A37ED8861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6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3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2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6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48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33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7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4.vml"/><Relationship Id="rId2" Type="http://schemas.openxmlformats.org/officeDocument/2006/relationships/tags" Target="../tags/tag1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5.vml"/><Relationship Id="rId2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.emf"/><Relationship Id="rId8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6.vml"/><Relationship Id="rId2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7.vml"/><Relationship Id="rId2" Type="http://schemas.openxmlformats.org/officeDocument/2006/relationships/tags" Target="../tags/tag1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8.vml"/><Relationship Id="rId2" Type="http://schemas.openxmlformats.org/officeDocument/2006/relationships/tags" Target="../tags/tag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.emf"/><Relationship Id="rId7" Type="http://schemas.openxmlformats.org/officeDocument/2006/relationships/hyperlink" Target="http://www.woodmac.com/" TargetMode="External"/><Relationship Id="rId8" Type="http://schemas.openxmlformats.org/officeDocument/2006/relationships/hyperlink" Target="mailto:contactus@woodmac.com" TargetMode="External"/><Relationship Id="rId9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1.emf"/><Relationship Id="rId7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20.vml"/><Relationship Id="rId2" Type="http://schemas.openxmlformats.org/officeDocument/2006/relationships/tags" Target="../tags/tag2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.emf"/><Relationship Id="rId7" Type="http://schemas.openxmlformats.org/officeDocument/2006/relationships/hyperlink" Target="http://www.woodmac.com/" TargetMode="External"/><Relationship Id="rId8" Type="http://schemas.openxmlformats.org/officeDocument/2006/relationships/hyperlink" Target="mailto:contactus@woodmac.com" TargetMode="External"/><Relationship Id="rId9" Type="http://schemas.openxmlformats.org/officeDocument/2006/relationships/image" Target="../media/image5.png"/><Relationship Id="rId1" Type="http://schemas.openxmlformats.org/officeDocument/2006/relationships/vmlDrawing" Target="../drawings/vmlDrawing22.vml"/><Relationship Id="rId2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4.vml"/><Relationship Id="rId2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8.vml"/><Relationship Id="rId2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9.vml"/><Relationship Id="rId2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0.vml"/><Relationship Id="rId2" Type="http://schemas.openxmlformats.org/officeDocument/2006/relationships/tags" Target="../tags/tag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1.vml"/><Relationship Id="rId2" Type="http://schemas.openxmlformats.org/officeDocument/2006/relationships/tags" Target="../tags/tag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2.vml"/><Relationship Id="rId2" Type="http://schemas.openxmlformats.org/officeDocument/2006/relationships/tags" Target="../tags/tag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emf"/><Relationship Id="rId6" Type="http://schemas.openxmlformats.org/officeDocument/2006/relationships/hyperlink" Target="http://www.woodmac.com/" TargetMode="External"/><Relationship Id="rId1" Type="http://schemas.openxmlformats.org/officeDocument/2006/relationships/vmlDrawing" Target="../drawings/vmlDrawing13.vml"/><Relationship Id="rId2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11" y="478147"/>
            <a:ext cx="1368000" cy="540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1988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5" imgW="572" imgH="429" progId="TCLayout.ActiveDocument.1">
                  <p:embed/>
                </p:oleObj>
              </mc:Choice>
              <mc:Fallback>
                <p:oleObj name="think-cell Slide" r:id="rId5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609200"/>
            <a:ext cx="9903600" cy="4572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Cover image goes here!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515040" y="6410764"/>
            <a:ext cx="1055774" cy="138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459914" y="6410764"/>
            <a:ext cx="2031155" cy="1384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Trusted Intelligence</a:t>
            </a:r>
          </a:p>
        </p:txBody>
      </p:sp>
      <p:sp>
        <p:nvSpPr>
          <p:cNvPr id="29" name="Rectangle 28">
            <a:hlinkClick r:id="rId7"/>
          </p:cNvPr>
          <p:cNvSpPr/>
          <p:nvPr userDrawn="1"/>
        </p:nvSpPr>
        <p:spPr>
          <a:xfrm>
            <a:off x="8565160" y="6392411"/>
            <a:ext cx="1157680" cy="187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6BA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221908"/>
            <a:ext cx="7670800" cy="23407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rtl="0">
              <a:lnSpc>
                <a:spcPts val="1400"/>
              </a:lnSpc>
              <a:buNone/>
              <a:defRPr lang="en-GB" sz="1400" b="1" i="0" u="none" strike="noStrike" baseline="0" smtClean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and Date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375" y="471469"/>
            <a:ext cx="7670800" cy="35904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2200"/>
              </a:lnSpc>
              <a:defRPr sz="2200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 dirty="0"/>
              <a:t>Replace 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90747"/>
            <a:ext cx="7670800" cy="2921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rtl="0">
              <a:lnSpc>
                <a:spcPts val="1800"/>
              </a:lnSpc>
              <a:buNone/>
              <a:defRPr lang="en-GB" sz="1800" b="0" i="0" u="none" strike="noStrike" baseline="0" smtClean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Replace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18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with Chart Tit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03122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463862" y="1602000"/>
            <a:ext cx="2988000" cy="45857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6588000" y="1602000"/>
            <a:ext cx="2988000" cy="45857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39725" y="1602000"/>
            <a:ext cx="2988000" cy="458575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399" y="2160000"/>
            <a:ext cx="2988000" cy="4275725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044000"/>
            <a:ext cx="9226550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2" hasCustomPrompt="1"/>
          </p:nvPr>
        </p:nvSpPr>
        <p:spPr>
          <a:xfrm>
            <a:off x="3463200" y="2160000"/>
            <a:ext cx="2988000" cy="4275725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588000" y="2160000"/>
            <a:ext cx="2988000" cy="4275725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6" name="Rectangle 15">
            <a:hlinkClick r:id="rId6"/>
          </p:cNvPr>
          <p:cNvSpPr/>
          <p:nvPr/>
        </p:nvSpPr>
        <p:spPr>
          <a:xfrm>
            <a:off x="8388990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7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with Chart tit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4868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38399" y="4046499"/>
            <a:ext cx="4536000" cy="324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040000" y="4046499"/>
            <a:ext cx="4536000" cy="324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38400" y="1602000"/>
            <a:ext cx="4536000" cy="324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5040000" y="1602000"/>
            <a:ext cx="4536000" cy="324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399" y="1944000"/>
            <a:ext cx="4535605" cy="2047226"/>
          </a:xfrm>
          <a:prstGeom prst="rect">
            <a:avLst/>
          </a:prstGeom>
          <a:noFill/>
        </p:spPr>
        <p:txBody>
          <a:bodyPr lIns="0" tIns="0" rIns="9000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044000"/>
            <a:ext cx="9226550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040000" y="1944000"/>
            <a:ext cx="4535605" cy="2047226"/>
          </a:xfrm>
          <a:prstGeom prst="rect">
            <a:avLst/>
          </a:prstGeom>
          <a:noFill/>
        </p:spPr>
        <p:txBody>
          <a:bodyPr lIns="0" tIns="0" rIns="9000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8399" y="4388499"/>
            <a:ext cx="4535605" cy="2047226"/>
          </a:xfrm>
          <a:prstGeom prst="rect">
            <a:avLst/>
          </a:prstGeom>
          <a:noFill/>
        </p:spPr>
        <p:txBody>
          <a:bodyPr lIns="0" tIns="0" rIns="9000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040000" y="4388499"/>
            <a:ext cx="4535605" cy="2047226"/>
          </a:xfrm>
          <a:prstGeom prst="rect">
            <a:avLst/>
          </a:prstGeom>
          <a:noFill/>
        </p:spPr>
        <p:txBody>
          <a:bodyPr lIns="0" tIns="0" rIns="9000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8" name="Rectangle 17">
            <a:hlinkClick r:id="rId6"/>
          </p:cNvPr>
          <p:cNvSpPr/>
          <p:nvPr/>
        </p:nvSpPr>
        <p:spPr>
          <a:xfrm>
            <a:off x="8422546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83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heading, text box dark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7200" cy="68792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00" y="133200"/>
            <a:ext cx="224806" cy="2232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27802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think-cell Slide" r:id="rId6" imgW="572" imgH="429" progId="TCLayout.ActiveDocument.1">
                  <p:embed/>
                </p:oleObj>
              </mc:Choice>
              <mc:Fallback>
                <p:oleObj name="think-cell Slide" r:id="rId6" imgW="572" imgH="42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5"/>
          </p:nvPr>
        </p:nvSpPr>
        <p:spPr>
          <a:xfrm>
            <a:off x="338398" y="1600777"/>
            <a:ext cx="9237600" cy="4834948"/>
          </a:xfrm>
          <a:prstGeom prst="rect">
            <a:avLst/>
          </a:prstGeom>
        </p:spPr>
        <p:txBody>
          <a:bodyPr lIns="0" tIns="0" rIns="0" bIns="0"/>
          <a:lstStyle>
            <a:lvl1pPr marL="268288" indent="-26828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bg1"/>
              </a:buClr>
              <a:buSzPct val="100000"/>
              <a:buFont typeface="Wingdings 2" panose="05020102010507070707" pitchFamily="18" charset="2"/>
              <a:buChar char=""/>
              <a:defRPr sz="1800" b="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44500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»"/>
              <a:defRPr sz="1600" b="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8650" indent="-1841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»"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804863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200" b="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990600" indent="-18573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000" b="1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073150" indent="-176213">
              <a:spcBef>
                <a:spcPts val="200"/>
              </a:spcBef>
              <a:spcAft>
                <a:spcPts val="500"/>
              </a:spcAft>
              <a:defRPr baseline="0">
                <a:latin typeface="+mn-lt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34800" y="396000"/>
            <a:ext cx="9239413" cy="651149"/>
          </a:xfrm>
        </p:spPr>
        <p:txBody>
          <a:bodyPr bIns="0" anchor="t" anchorCtr="0">
            <a:no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0" y="1044000"/>
            <a:ext cx="9239413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392123" y="6586313"/>
            <a:ext cx="174625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800" b="1" baseline="0" smtClean="0">
                <a:solidFill>
                  <a:schemeClr val="bg1"/>
                </a:solidFill>
              </a:rPr>
              <a:t>‹#›</a:t>
            </a:fld>
            <a:endParaRPr lang="en-US" sz="800" b="1" baseline="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8437706" y="175551"/>
            <a:ext cx="743793" cy="1384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21" name="Rectangle 20">
            <a:hlinkClick r:id="rId8"/>
          </p:cNvPr>
          <p:cNvSpPr/>
          <p:nvPr userDrawn="1"/>
        </p:nvSpPr>
        <p:spPr>
          <a:xfrm>
            <a:off x="8413153" y="166120"/>
            <a:ext cx="799740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8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4147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353650" y="1836000"/>
            <a:ext cx="1144800" cy="1144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4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</a:t>
            </a:r>
            <a:r>
              <a:rPr lang="en-US" dirty="0"/>
              <a:t>photo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256px X 256px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401" y="396000"/>
            <a:ext cx="9235812" cy="651149"/>
          </a:xfrm>
        </p:spPr>
        <p:txBody>
          <a:bodyPr bIns="0" anchor="t" anchorCtr="0">
            <a:noAutofit/>
          </a:bodyPr>
          <a:lstStyle>
            <a:lvl1pPr>
              <a:defRPr sz="2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Name – Arial Bold, 22pt, R6 G53 B122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8400" y="936000"/>
            <a:ext cx="9235813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Position – Arial Regular, 18pt, R0 G164 B227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8400" y="1548000"/>
            <a:ext cx="4981313" cy="328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500" b="1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Biography – Arial Bold, 15pt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9725" y="1836000"/>
            <a:ext cx="6840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353649" y="1548000"/>
            <a:ext cx="2214213" cy="215444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Connect with First Name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0" hasCustomPrompt="1"/>
          </p:nvPr>
        </p:nvSpPr>
        <p:spPr>
          <a:xfrm>
            <a:off x="338400" y="1908000"/>
            <a:ext cx="6840000" cy="460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Wingdings 2" panose="05020102010507070707" pitchFamily="18" charset="2"/>
              <a:buNone/>
              <a:tabLst/>
              <a:defRPr sz="1400" b="1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  <a:lvl2pPr marL="268287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Arial Bold 14pt</a:t>
            </a:r>
          </a:p>
        </p:txBody>
      </p:sp>
      <p:sp>
        <p:nvSpPr>
          <p:cNvPr id="24" name="Rectangle 23">
            <a:hlinkClick r:id="rId6"/>
          </p:cNvPr>
          <p:cNvSpPr/>
          <p:nvPr userDrawn="1"/>
        </p:nvSpPr>
        <p:spPr>
          <a:xfrm>
            <a:off x="8414157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353650" y="5215310"/>
            <a:ext cx="2214213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+XX XX XXXX XXXX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353650" y="4381644"/>
            <a:ext cx="2214213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+XX XXXX XXX XXXX</a:t>
            </a: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7346070" y="3940169"/>
            <a:ext cx="361243" cy="416308"/>
          </a:xfrm>
          <a:custGeom>
            <a:avLst/>
            <a:gdLst>
              <a:gd name="T0" fmla="*/ 104 w 322"/>
              <a:gd name="T1" fmla="*/ 261 h 371"/>
              <a:gd name="T2" fmla="*/ 96 w 322"/>
              <a:gd name="T3" fmla="*/ 250 h 371"/>
              <a:gd name="T4" fmla="*/ 81 w 322"/>
              <a:gd name="T5" fmla="*/ 244 h 371"/>
              <a:gd name="T6" fmla="*/ 21 w 322"/>
              <a:gd name="T7" fmla="*/ 296 h 371"/>
              <a:gd name="T8" fmla="*/ 21 w 322"/>
              <a:gd name="T9" fmla="*/ 310 h 371"/>
              <a:gd name="T10" fmla="*/ 30 w 322"/>
              <a:gd name="T11" fmla="*/ 322 h 371"/>
              <a:gd name="T12" fmla="*/ 62 w 322"/>
              <a:gd name="T13" fmla="*/ 346 h 371"/>
              <a:gd name="T14" fmla="*/ 95 w 322"/>
              <a:gd name="T15" fmla="*/ 353 h 371"/>
              <a:gd name="T16" fmla="*/ 110 w 322"/>
              <a:gd name="T17" fmla="*/ 347 h 371"/>
              <a:gd name="T18" fmla="*/ 224 w 322"/>
              <a:gd name="T19" fmla="*/ 240 h 371"/>
              <a:gd name="T20" fmla="*/ 303 w 322"/>
              <a:gd name="T21" fmla="*/ 105 h 371"/>
              <a:gd name="T22" fmla="*/ 306 w 322"/>
              <a:gd name="T23" fmla="*/ 88 h 371"/>
              <a:gd name="T24" fmla="*/ 294 w 322"/>
              <a:gd name="T25" fmla="*/ 56 h 371"/>
              <a:gd name="T26" fmla="*/ 264 w 322"/>
              <a:gd name="T27" fmla="*/ 27 h 371"/>
              <a:gd name="T28" fmla="*/ 252 w 322"/>
              <a:gd name="T29" fmla="*/ 21 h 371"/>
              <a:gd name="T30" fmla="*/ 239 w 322"/>
              <a:gd name="T31" fmla="*/ 23 h 371"/>
              <a:gd name="T32" fmla="*/ 201 w 322"/>
              <a:gd name="T33" fmla="*/ 93 h 371"/>
              <a:gd name="T34" fmla="*/ 201 w 322"/>
              <a:gd name="T35" fmla="*/ 99 h 371"/>
              <a:gd name="T36" fmla="*/ 210 w 322"/>
              <a:gd name="T37" fmla="*/ 108 h 371"/>
              <a:gd name="T38" fmla="*/ 221 w 322"/>
              <a:gd name="T39" fmla="*/ 115 h 371"/>
              <a:gd name="T40" fmla="*/ 239 w 322"/>
              <a:gd name="T41" fmla="*/ 149 h 371"/>
              <a:gd name="T42" fmla="*/ 202 w 322"/>
              <a:gd name="T43" fmla="*/ 220 h 371"/>
              <a:gd name="T44" fmla="*/ 141 w 322"/>
              <a:gd name="T45" fmla="*/ 272 h 371"/>
              <a:gd name="T46" fmla="*/ 121 w 322"/>
              <a:gd name="T47" fmla="*/ 273 h 371"/>
              <a:gd name="T48" fmla="*/ 104 w 322"/>
              <a:gd name="T49" fmla="*/ 261 h 371"/>
              <a:gd name="T50" fmla="*/ 116 w 322"/>
              <a:gd name="T51" fmla="*/ 251 h 371"/>
              <a:gd name="T52" fmla="*/ 134 w 322"/>
              <a:gd name="T53" fmla="*/ 257 h 371"/>
              <a:gd name="T54" fmla="*/ 189 w 322"/>
              <a:gd name="T55" fmla="*/ 210 h 371"/>
              <a:gd name="T56" fmla="*/ 223 w 322"/>
              <a:gd name="T57" fmla="*/ 146 h 371"/>
              <a:gd name="T58" fmla="*/ 214 w 322"/>
              <a:gd name="T59" fmla="*/ 129 h 371"/>
              <a:gd name="T60" fmla="*/ 202 w 322"/>
              <a:gd name="T61" fmla="*/ 122 h 371"/>
              <a:gd name="T62" fmla="*/ 187 w 322"/>
              <a:gd name="T63" fmla="*/ 106 h 371"/>
              <a:gd name="T64" fmla="*/ 187 w 322"/>
              <a:gd name="T65" fmla="*/ 86 h 371"/>
              <a:gd name="T66" fmla="*/ 225 w 322"/>
              <a:gd name="T67" fmla="*/ 16 h 371"/>
              <a:gd name="T68" fmla="*/ 259 w 322"/>
              <a:gd name="T69" fmla="*/ 7 h 371"/>
              <a:gd name="T70" fmla="*/ 272 w 322"/>
              <a:gd name="T71" fmla="*/ 13 h 371"/>
              <a:gd name="T72" fmla="*/ 307 w 322"/>
              <a:gd name="T73" fmla="*/ 47 h 371"/>
              <a:gd name="T74" fmla="*/ 322 w 322"/>
              <a:gd name="T75" fmla="*/ 88 h 371"/>
              <a:gd name="T76" fmla="*/ 318 w 322"/>
              <a:gd name="T77" fmla="*/ 111 h 371"/>
              <a:gd name="T78" fmla="*/ 236 w 322"/>
              <a:gd name="T79" fmla="*/ 250 h 371"/>
              <a:gd name="T80" fmla="*/ 119 w 322"/>
              <a:gd name="T81" fmla="*/ 360 h 371"/>
              <a:gd name="T82" fmla="*/ 98 w 322"/>
              <a:gd name="T83" fmla="*/ 368 h 371"/>
              <a:gd name="T84" fmla="*/ 56 w 322"/>
              <a:gd name="T85" fmla="*/ 361 h 371"/>
              <a:gd name="T86" fmla="*/ 17 w 322"/>
              <a:gd name="T87" fmla="*/ 331 h 371"/>
              <a:gd name="T88" fmla="*/ 8 w 322"/>
              <a:gd name="T89" fmla="*/ 320 h 371"/>
              <a:gd name="T90" fmla="*/ 11 w 322"/>
              <a:gd name="T91" fmla="*/ 284 h 371"/>
              <a:gd name="T92" fmla="*/ 71 w 322"/>
              <a:gd name="T93" fmla="*/ 231 h 371"/>
              <a:gd name="T94" fmla="*/ 107 w 322"/>
              <a:gd name="T95" fmla="*/ 239 h 371"/>
              <a:gd name="T96" fmla="*/ 116 w 322"/>
              <a:gd name="T97" fmla="*/ 25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2" h="371">
                <a:moveTo>
                  <a:pt x="104" y="261"/>
                </a:moveTo>
                <a:cubicBezTo>
                  <a:pt x="96" y="250"/>
                  <a:pt x="96" y="250"/>
                  <a:pt x="96" y="250"/>
                </a:cubicBezTo>
                <a:cubicBezTo>
                  <a:pt x="93" y="247"/>
                  <a:pt x="84" y="240"/>
                  <a:pt x="81" y="244"/>
                </a:cubicBezTo>
                <a:cubicBezTo>
                  <a:pt x="21" y="296"/>
                  <a:pt x="21" y="296"/>
                  <a:pt x="21" y="296"/>
                </a:cubicBezTo>
                <a:cubicBezTo>
                  <a:pt x="17" y="300"/>
                  <a:pt x="18" y="306"/>
                  <a:pt x="21" y="310"/>
                </a:cubicBezTo>
                <a:cubicBezTo>
                  <a:pt x="30" y="322"/>
                  <a:pt x="30" y="322"/>
                  <a:pt x="30" y="322"/>
                </a:cubicBezTo>
                <a:cubicBezTo>
                  <a:pt x="38" y="331"/>
                  <a:pt x="49" y="341"/>
                  <a:pt x="62" y="346"/>
                </a:cubicBezTo>
                <a:cubicBezTo>
                  <a:pt x="74" y="352"/>
                  <a:pt x="85" y="354"/>
                  <a:pt x="95" y="353"/>
                </a:cubicBezTo>
                <a:cubicBezTo>
                  <a:pt x="101" y="352"/>
                  <a:pt x="106" y="350"/>
                  <a:pt x="110" y="347"/>
                </a:cubicBezTo>
                <a:cubicBezTo>
                  <a:pt x="149" y="322"/>
                  <a:pt x="189" y="284"/>
                  <a:pt x="224" y="240"/>
                </a:cubicBezTo>
                <a:cubicBezTo>
                  <a:pt x="258" y="197"/>
                  <a:pt x="287" y="149"/>
                  <a:pt x="303" y="105"/>
                </a:cubicBezTo>
                <a:cubicBezTo>
                  <a:pt x="305" y="100"/>
                  <a:pt x="306" y="94"/>
                  <a:pt x="306" y="88"/>
                </a:cubicBezTo>
                <a:cubicBezTo>
                  <a:pt x="306" y="78"/>
                  <a:pt x="301" y="66"/>
                  <a:pt x="294" y="56"/>
                </a:cubicBezTo>
                <a:cubicBezTo>
                  <a:pt x="286" y="44"/>
                  <a:pt x="275" y="33"/>
                  <a:pt x="264" y="27"/>
                </a:cubicBezTo>
                <a:cubicBezTo>
                  <a:pt x="252" y="21"/>
                  <a:pt x="252" y="21"/>
                  <a:pt x="252" y="21"/>
                </a:cubicBezTo>
                <a:cubicBezTo>
                  <a:pt x="247" y="18"/>
                  <a:pt x="241" y="18"/>
                  <a:pt x="239" y="2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0" y="95"/>
                  <a:pt x="200" y="97"/>
                  <a:pt x="201" y="99"/>
                </a:cubicBezTo>
                <a:cubicBezTo>
                  <a:pt x="203" y="103"/>
                  <a:pt x="206" y="106"/>
                  <a:pt x="210" y="108"/>
                </a:cubicBezTo>
                <a:cubicBezTo>
                  <a:pt x="221" y="115"/>
                  <a:pt x="221" y="115"/>
                  <a:pt x="221" y="115"/>
                </a:cubicBezTo>
                <a:cubicBezTo>
                  <a:pt x="233" y="121"/>
                  <a:pt x="242" y="135"/>
                  <a:pt x="239" y="149"/>
                </a:cubicBezTo>
                <a:cubicBezTo>
                  <a:pt x="234" y="172"/>
                  <a:pt x="220" y="197"/>
                  <a:pt x="202" y="220"/>
                </a:cubicBezTo>
                <a:cubicBezTo>
                  <a:pt x="184" y="243"/>
                  <a:pt x="161" y="262"/>
                  <a:pt x="141" y="272"/>
                </a:cubicBezTo>
                <a:cubicBezTo>
                  <a:pt x="134" y="275"/>
                  <a:pt x="127" y="275"/>
                  <a:pt x="121" y="273"/>
                </a:cubicBezTo>
                <a:cubicBezTo>
                  <a:pt x="114" y="271"/>
                  <a:pt x="108" y="267"/>
                  <a:pt x="104" y="261"/>
                </a:cubicBezTo>
                <a:close/>
                <a:moveTo>
                  <a:pt x="116" y="251"/>
                </a:moveTo>
                <a:cubicBezTo>
                  <a:pt x="120" y="256"/>
                  <a:pt x="128" y="260"/>
                  <a:pt x="134" y="257"/>
                </a:cubicBezTo>
                <a:cubicBezTo>
                  <a:pt x="152" y="249"/>
                  <a:pt x="173" y="231"/>
                  <a:pt x="189" y="210"/>
                </a:cubicBezTo>
                <a:cubicBezTo>
                  <a:pt x="206" y="189"/>
                  <a:pt x="219" y="166"/>
                  <a:pt x="223" y="146"/>
                </a:cubicBezTo>
                <a:cubicBezTo>
                  <a:pt x="224" y="139"/>
                  <a:pt x="220" y="132"/>
                  <a:pt x="214" y="129"/>
                </a:cubicBezTo>
                <a:cubicBezTo>
                  <a:pt x="202" y="122"/>
                  <a:pt x="202" y="122"/>
                  <a:pt x="202" y="122"/>
                </a:cubicBezTo>
                <a:cubicBezTo>
                  <a:pt x="196" y="119"/>
                  <a:pt x="190" y="113"/>
                  <a:pt x="187" y="106"/>
                </a:cubicBezTo>
                <a:cubicBezTo>
                  <a:pt x="184" y="100"/>
                  <a:pt x="183" y="93"/>
                  <a:pt x="187" y="86"/>
                </a:cubicBezTo>
                <a:cubicBezTo>
                  <a:pt x="225" y="16"/>
                  <a:pt x="225" y="16"/>
                  <a:pt x="225" y="16"/>
                </a:cubicBezTo>
                <a:cubicBezTo>
                  <a:pt x="232" y="3"/>
                  <a:pt x="246" y="0"/>
                  <a:pt x="259" y="7"/>
                </a:cubicBezTo>
                <a:cubicBezTo>
                  <a:pt x="272" y="13"/>
                  <a:pt x="272" y="13"/>
                  <a:pt x="272" y="13"/>
                </a:cubicBezTo>
                <a:cubicBezTo>
                  <a:pt x="285" y="21"/>
                  <a:pt x="298" y="33"/>
                  <a:pt x="307" y="47"/>
                </a:cubicBezTo>
                <a:cubicBezTo>
                  <a:pt x="316" y="60"/>
                  <a:pt x="322" y="74"/>
                  <a:pt x="322" y="88"/>
                </a:cubicBezTo>
                <a:cubicBezTo>
                  <a:pt x="322" y="96"/>
                  <a:pt x="321" y="103"/>
                  <a:pt x="318" y="111"/>
                </a:cubicBezTo>
                <a:cubicBezTo>
                  <a:pt x="302" y="156"/>
                  <a:pt x="272" y="206"/>
                  <a:pt x="236" y="250"/>
                </a:cubicBezTo>
                <a:cubicBezTo>
                  <a:pt x="201" y="295"/>
                  <a:pt x="159" y="335"/>
                  <a:pt x="119" y="360"/>
                </a:cubicBezTo>
                <a:cubicBezTo>
                  <a:pt x="113" y="364"/>
                  <a:pt x="106" y="367"/>
                  <a:pt x="98" y="368"/>
                </a:cubicBezTo>
                <a:cubicBezTo>
                  <a:pt x="85" y="371"/>
                  <a:pt x="70" y="367"/>
                  <a:pt x="56" y="361"/>
                </a:cubicBezTo>
                <a:cubicBezTo>
                  <a:pt x="41" y="354"/>
                  <a:pt x="27" y="343"/>
                  <a:pt x="17" y="331"/>
                </a:cubicBezTo>
                <a:cubicBezTo>
                  <a:pt x="8" y="320"/>
                  <a:pt x="8" y="320"/>
                  <a:pt x="8" y="320"/>
                </a:cubicBezTo>
                <a:cubicBezTo>
                  <a:pt x="0" y="309"/>
                  <a:pt x="0" y="293"/>
                  <a:pt x="11" y="284"/>
                </a:cubicBezTo>
                <a:cubicBezTo>
                  <a:pt x="16" y="279"/>
                  <a:pt x="71" y="231"/>
                  <a:pt x="71" y="231"/>
                </a:cubicBezTo>
                <a:cubicBezTo>
                  <a:pt x="82" y="222"/>
                  <a:pt x="99" y="229"/>
                  <a:pt x="107" y="239"/>
                </a:cubicBezTo>
                <a:cubicBezTo>
                  <a:pt x="110" y="243"/>
                  <a:pt x="113" y="247"/>
                  <a:pt x="116" y="2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353650" y="5951513"/>
            <a:ext cx="2214213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 xxx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353650" y="3601197"/>
            <a:ext cx="2268522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i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Name.surname@woodmac.com</a:t>
            </a:r>
          </a:p>
        </p:txBody>
      </p:sp>
      <p:sp>
        <p:nvSpPr>
          <p:cNvPr id="29" name="Freeform 41"/>
          <p:cNvSpPr>
            <a:spLocks noEditPoints="1"/>
          </p:cNvSpPr>
          <p:nvPr/>
        </p:nvSpPr>
        <p:spPr bwMode="auto">
          <a:xfrm>
            <a:off x="7346070" y="3293705"/>
            <a:ext cx="430836" cy="282105"/>
          </a:xfrm>
          <a:custGeom>
            <a:avLst/>
            <a:gdLst>
              <a:gd name="T0" fmla="*/ 392 w 416"/>
              <a:gd name="T1" fmla="*/ 256 h 272"/>
              <a:gd name="T2" fmla="*/ 256 w 416"/>
              <a:gd name="T3" fmla="*/ 162 h 272"/>
              <a:gd name="T4" fmla="*/ 228 w 416"/>
              <a:gd name="T5" fmla="*/ 185 h 272"/>
              <a:gd name="T6" fmla="*/ 188 w 416"/>
              <a:gd name="T7" fmla="*/ 185 h 272"/>
              <a:gd name="T8" fmla="*/ 159 w 416"/>
              <a:gd name="T9" fmla="*/ 162 h 272"/>
              <a:gd name="T10" fmla="*/ 24 w 416"/>
              <a:gd name="T11" fmla="*/ 256 h 272"/>
              <a:gd name="T12" fmla="*/ 392 w 416"/>
              <a:gd name="T13" fmla="*/ 256 h 272"/>
              <a:gd name="T14" fmla="*/ 16 w 416"/>
              <a:gd name="T15" fmla="*/ 242 h 272"/>
              <a:gd name="T16" fmla="*/ 146 w 416"/>
              <a:gd name="T17" fmla="*/ 152 h 272"/>
              <a:gd name="T18" fmla="*/ 16 w 416"/>
              <a:gd name="T19" fmla="*/ 46 h 272"/>
              <a:gd name="T20" fmla="*/ 16 w 416"/>
              <a:gd name="T21" fmla="*/ 242 h 272"/>
              <a:gd name="T22" fmla="*/ 16 w 416"/>
              <a:gd name="T23" fmla="*/ 16 h 272"/>
              <a:gd name="T24" fmla="*/ 16 w 416"/>
              <a:gd name="T25" fmla="*/ 23 h 272"/>
              <a:gd name="T26" fmla="*/ 18 w 416"/>
              <a:gd name="T27" fmla="*/ 28 h 272"/>
              <a:gd name="T28" fmla="*/ 198 w 416"/>
              <a:gd name="T29" fmla="*/ 172 h 272"/>
              <a:gd name="T30" fmla="*/ 218 w 416"/>
              <a:gd name="T31" fmla="*/ 172 h 272"/>
              <a:gd name="T32" fmla="*/ 397 w 416"/>
              <a:gd name="T33" fmla="*/ 28 h 272"/>
              <a:gd name="T34" fmla="*/ 400 w 416"/>
              <a:gd name="T35" fmla="*/ 24 h 272"/>
              <a:gd name="T36" fmla="*/ 400 w 416"/>
              <a:gd name="T37" fmla="*/ 16 h 272"/>
              <a:gd name="T38" fmla="*/ 16 w 416"/>
              <a:gd name="T39" fmla="*/ 16 h 272"/>
              <a:gd name="T40" fmla="*/ 416 w 416"/>
              <a:gd name="T41" fmla="*/ 272 h 272"/>
              <a:gd name="T42" fmla="*/ 0 w 416"/>
              <a:gd name="T43" fmla="*/ 272 h 272"/>
              <a:gd name="T44" fmla="*/ 0 w 416"/>
              <a:gd name="T45" fmla="*/ 0 h 272"/>
              <a:gd name="T46" fmla="*/ 416 w 416"/>
              <a:gd name="T47" fmla="*/ 0 h 272"/>
              <a:gd name="T48" fmla="*/ 416 w 416"/>
              <a:gd name="T49" fmla="*/ 272 h 272"/>
              <a:gd name="T50" fmla="*/ 400 w 416"/>
              <a:gd name="T51" fmla="*/ 46 h 272"/>
              <a:gd name="T52" fmla="*/ 269 w 416"/>
              <a:gd name="T53" fmla="*/ 152 h 272"/>
              <a:gd name="T54" fmla="*/ 400 w 416"/>
              <a:gd name="T55" fmla="*/ 242 h 272"/>
              <a:gd name="T56" fmla="*/ 400 w 416"/>
              <a:gd name="T57" fmla="*/ 46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6" h="272">
                <a:moveTo>
                  <a:pt x="392" y="256"/>
                </a:moveTo>
                <a:cubicBezTo>
                  <a:pt x="256" y="162"/>
                  <a:pt x="256" y="162"/>
                  <a:pt x="256" y="162"/>
                </a:cubicBezTo>
                <a:cubicBezTo>
                  <a:pt x="228" y="185"/>
                  <a:pt x="228" y="185"/>
                  <a:pt x="228" y="185"/>
                </a:cubicBezTo>
                <a:cubicBezTo>
                  <a:pt x="216" y="194"/>
                  <a:pt x="200" y="194"/>
                  <a:pt x="188" y="185"/>
                </a:cubicBezTo>
                <a:cubicBezTo>
                  <a:pt x="159" y="162"/>
                  <a:pt x="159" y="162"/>
                  <a:pt x="159" y="162"/>
                </a:cubicBezTo>
                <a:cubicBezTo>
                  <a:pt x="24" y="256"/>
                  <a:pt x="24" y="256"/>
                  <a:pt x="24" y="256"/>
                </a:cubicBezTo>
                <a:lnTo>
                  <a:pt x="392" y="256"/>
                </a:lnTo>
                <a:close/>
                <a:moveTo>
                  <a:pt x="16" y="242"/>
                </a:moveTo>
                <a:cubicBezTo>
                  <a:pt x="146" y="152"/>
                  <a:pt x="146" y="152"/>
                  <a:pt x="146" y="152"/>
                </a:cubicBezTo>
                <a:cubicBezTo>
                  <a:pt x="16" y="46"/>
                  <a:pt x="16" y="46"/>
                  <a:pt x="16" y="46"/>
                </a:cubicBezTo>
                <a:lnTo>
                  <a:pt x="16" y="242"/>
                </a:lnTo>
                <a:close/>
                <a:moveTo>
                  <a:pt x="16" y="16"/>
                </a:moveTo>
                <a:cubicBezTo>
                  <a:pt x="16" y="23"/>
                  <a:pt x="16" y="23"/>
                  <a:pt x="16" y="23"/>
                </a:cubicBezTo>
                <a:cubicBezTo>
                  <a:pt x="16" y="25"/>
                  <a:pt x="16" y="26"/>
                  <a:pt x="18" y="28"/>
                </a:cubicBezTo>
                <a:cubicBezTo>
                  <a:pt x="198" y="172"/>
                  <a:pt x="198" y="172"/>
                  <a:pt x="198" y="172"/>
                </a:cubicBezTo>
                <a:cubicBezTo>
                  <a:pt x="204" y="177"/>
                  <a:pt x="212" y="177"/>
                  <a:pt x="218" y="172"/>
                </a:cubicBezTo>
                <a:cubicBezTo>
                  <a:pt x="397" y="28"/>
                  <a:pt x="397" y="28"/>
                  <a:pt x="397" y="28"/>
                </a:cubicBezTo>
                <a:cubicBezTo>
                  <a:pt x="398" y="27"/>
                  <a:pt x="399" y="26"/>
                  <a:pt x="400" y="24"/>
                </a:cubicBezTo>
                <a:cubicBezTo>
                  <a:pt x="400" y="16"/>
                  <a:pt x="400" y="16"/>
                  <a:pt x="400" y="16"/>
                </a:cubicBezTo>
                <a:lnTo>
                  <a:pt x="16" y="16"/>
                </a:lnTo>
                <a:close/>
                <a:moveTo>
                  <a:pt x="416" y="272"/>
                </a:moveTo>
                <a:cubicBezTo>
                  <a:pt x="0" y="272"/>
                  <a:pt x="0" y="272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416" y="0"/>
                  <a:pt x="416" y="0"/>
                  <a:pt x="416" y="0"/>
                </a:cubicBezTo>
                <a:cubicBezTo>
                  <a:pt x="416" y="91"/>
                  <a:pt x="416" y="181"/>
                  <a:pt x="416" y="272"/>
                </a:cubicBezTo>
                <a:close/>
                <a:moveTo>
                  <a:pt x="400" y="46"/>
                </a:moveTo>
                <a:cubicBezTo>
                  <a:pt x="269" y="152"/>
                  <a:pt x="269" y="152"/>
                  <a:pt x="269" y="152"/>
                </a:cubicBezTo>
                <a:cubicBezTo>
                  <a:pt x="400" y="242"/>
                  <a:pt x="400" y="242"/>
                  <a:pt x="400" y="242"/>
                </a:cubicBezTo>
                <a:lnTo>
                  <a:pt x="400" y="4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6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512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215608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501" y="384000"/>
            <a:ext cx="9207020" cy="601381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Title – Arial Bold, 20pt, R6 G53 B122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70501" y="1006473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indent="0" rtl="0">
              <a:lnSpc>
                <a:spcPts val="1999"/>
              </a:lnSpc>
              <a:buNone/>
              <a:defRPr lang="en-GB" sz="2000" b="0" i="0" u="none" strike="noStrike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GB" dirty="0"/>
              <a:t>Sub heading – Arial, 17pt, R0 G164 B227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500" y="122401"/>
            <a:ext cx="7200000" cy="181305"/>
          </a:xfrm>
          <a:prstGeom prst="rect">
            <a:avLst/>
          </a:prstGeom>
        </p:spPr>
        <p:txBody>
          <a:bodyPr lIns="0" tIns="46795" rIns="0" bIns="46795">
            <a:noAutofit/>
          </a:bodyPr>
          <a:lstStyle>
            <a:lvl1pPr marL="0" indent="0">
              <a:buFontTx/>
              <a:buNone/>
              <a:defRPr sz="900" b="0" cap="none" baseline="0">
                <a:solidFill>
                  <a:schemeClr val="accent2"/>
                </a:solidFill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500" y="6588002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7554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7171" y="2357306"/>
            <a:ext cx="9578829" cy="3791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17" y="2646799"/>
            <a:ext cx="5460989" cy="27324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995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/>
          <p:cNvSpPr txBox="1">
            <a:spLocks noChangeArrowheads="1"/>
          </p:cNvSpPr>
          <p:nvPr userDrawn="1"/>
        </p:nvSpPr>
        <p:spPr bwMode="auto">
          <a:xfrm>
            <a:off x="525321" y="5038180"/>
            <a:ext cx="483853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 bIns="46800">
            <a:spAutoFit/>
          </a:bodyPr>
          <a:lstStyle/>
          <a:p>
            <a:pPr fontAlgn="base">
              <a:spcBef>
                <a:spcPts val="100"/>
              </a:spcBef>
              <a:spcAft>
                <a:spcPts val="500"/>
              </a:spcAft>
            </a:pPr>
            <a:r>
              <a:rPr lang="en-SG" sz="700" b="0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Wood Mackenzie™, a Verisk business, is a trusted intelligence provider, empowering decision-makers with unique insight on the world’s natural resources. We are a leading research and consultancy business for the global energy, power and renewables, subsurface, chemicals, and metals and mining industries. </a:t>
            </a:r>
            <a:r>
              <a:rPr lang="en-GB" sz="700" b="1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more information visit: woodmac.com</a:t>
            </a:r>
            <a:endParaRPr lang="en-GB" sz="700" b="0" baseline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en-SG" sz="700" b="0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WOOD MACKENZIE is a trademark of Wood Mackenzie Limited and is the subject of trademark registrations and/or applications in the European Community, the USA and other countries around the world.</a:t>
            </a:r>
            <a:endParaRPr lang="en-GB" sz="700" b="0" baseline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0692135"/>
              </p:ext>
            </p:extLst>
          </p:nvPr>
        </p:nvGraphicFramePr>
        <p:xfrm>
          <a:off x="525321" y="3779568"/>
          <a:ext cx="429664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737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Europe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Americas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Email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Website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+44 131 243 4400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+1 713 470 1600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+65 6518 0800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contactus@woodmac.com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www.woodmac.com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>
            <a:hlinkClick r:id="rId7"/>
          </p:cNvPr>
          <p:cNvSpPr/>
          <p:nvPr userDrawn="1"/>
        </p:nvSpPr>
        <p:spPr>
          <a:xfrm>
            <a:off x="1442906" y="4571460"/>
            <a:ext cx="1535186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8"/>
          </p:cNvPr>
          <p:cNvSpPr/>
          <p:nvPr userDrawn="1"/>
        </p:nvSpPr>
        <p:spPr>
          <a:xfrm>
            <a:off x="1442906" y="4362275"/>
            <a:ext cx="2122415" cy="218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" y="2534399"/>
            <a:ext cx="1814400" cy="4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211" y="478147"/>
            <a:ext cx="1368000" cy="540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49455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think-cell Slide" r:id="rId5" imgW="572" imgH="429" progId="TCLayout.ActiveDocument.1">
                  <p:embed/>
                </p:oleObj>
              </mc:Choice>
              <mc:Fallback>
                <p:oleObj name="think-cell Slide" r:id="rId5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0" y="1609200"/>
            <a:ext cx="9903600" cy="4572000"/>
          </a:xfrm>
          <a:prstGeom prst="rect">
            <a:avLst/>
          </a:prstGeom>
          <a:solidFill>
            <a:schemeClr val="bg2"/>
          </a:solidFill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Cover image goes here!</a:t>
            </a:r>
          </a:p>
        </p:txBody>
      </p:sp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8515040" y="6410764"/>
            <a:ext cx="1055774" cy="138499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459914" y="6410764"/>
            <a:ext cx="2031155" cy="1384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Trusted Intelligence</a:t>
            </a:r>
          </a:p>
        </p:txBody>
      </p:sp>
      <p:sp>
        <p:nvSpPr>
          <p:cNvPr id="29" name="Rectangle 28">
            <a:hlinkClick r:id="rId7"/>
          </p:cNvPr>
          <p:cNvSpPr/>
          <p:nvPr userDrawn="1"/>
        </p:nvSpPr>
        <p:spPr>
          <a:xfrm>
            <a:off x="8565160" y="6392411"/>
            <a:ext cx="1157680" cy="18709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6BA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1221908"/>
            <a:ext cx="7670800" cy="23407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rtl="0">
              <a:lnSpc>
                <a:spcPts val="1400"/>
              </a:lnSpc>
              <a:buNone/>
              <a:defRPr lang="en-GB" sz="1400" b="1" i="0" u="none" strike="noStrike" baseline="0" smtClean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and Date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375" y="471469"/>
            <a:ext cx="7670800" cy="359041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2200"/>
              </a:lnSpc>
              <a:defRPr sz="2200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en-GB" dirty="0"/>
              <a:t>Replace Title Here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890747"/>
            <a:ext cx="7670800" cy="2921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rtl="0">
              <a:lnSpc>
                <a:spcPts val="1800"/>
              </a:lnSpc>
              <a:buNone/>
              <a:defRPr lang="en-GB" sz="1800" b="0" i="0" u="none" strike="noStrike" baseline="0" smtClean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Replace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75713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7171" y="2357306"/>
            <a:ext cx="9578829" cy="3791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717" y="2646799"/>
            <a:ext cx="5460989" cy="27324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7397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/>
          <p:cNvSpPr txBox="1">
            <a:spLocks noChangeArrowheads="1"/>
          </p:cNvSpPr>
          <p:nvPr userDrawn="1"/>
        </p:nvSpPr>
        <p:spPr bwMode="auto">
          <a:xfrm>
            <a:off x="525321" y="5038180"/>
            <a:ext cx="4838531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 bIns="46800">
            <a:spAutoFit/>
          </a:bodyPr>
          <a:lstStyle/>
          <a:p>
            <a:pPr fontAlgn="base">
              <a:spcBef>
                <a:spcPts val="100"/>
              </a:spcBef>
              <a:spcAft>
                <a:spcPts val="500"/>
              </a:spcAft>
            </a:pPr>
            <a:r>
              <a:rPr lang="en-SG" sz="700" b="0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Wood Mackenzie™, a Verisk business, is a trusted intelligence provider, empowering decision-makers with unique insight on the world’s natural resources. We are a leading research and consultancy business for the global energy, power and renewables, subsurface, chemicals, and metals and mining industries. </a:t>
            </a:r>
            <a:r>
              <a:rPr lang="en-GB" sz="700" b="1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more information visit: woodmac.com</a:t>
            </a:r>
            <a:endParaRPr lang="en-GB" sz="700" b="0" baseline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fontAlgn="base">
              <a:spcBef>
                <a:spcPts val="100"/>
              </a:spcBef>
              <a:spcAft>
                <a:spcPct val="0"/>
              </a:spcAft>
            </a:pPr>
            <a:r>
              <a:rPr lang="en-SG" sz="700" b="0" baseline="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WOOD MACKENZIE is a trademark of Wood Mackenzie Limited and is the subject of trademark registrations and/or applications in the European Community, the USA and other countries around the world.</a:t>
            </a:r>
            <a:endParaRPr lang="en-GB" sz="700" b="0" baseline="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32641201"/>
              </p:ext>
            </p:extLst>
          </p:nvPr>
        </p:nvGraphicFramePr>
        <p:xfrm>
          <a:off x="525321" y="3779568"/>
          <a:ext cx="429664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737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Europe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Americas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Asia Pacific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Email</a:t>
                      </a:r>
                    </a:p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Website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+44 131 243 4400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+1 713 470 1600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+65 6518 0800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contactus@woodmac.com</a:t>
                      </a:r>
                    </a:p>
                    <a:p>
                      <a:r>
                        <a:rPr lang="en-GB" sz="1200" b="0" dirty="0"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www.woodmac.com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>
            <a:hlinkClick r:id="rId7"/>
          </p:cNvPr>
          <p:cNvSpPr/>
          <p:nvPr userDrawn="1"/>
        </p:nvSpPr>
        <p:spPr>
          <a:xfrm>
            <a:off x="1442906" y="4571460"/>
            <a:ext cx="1535186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8"/>
          </p:cNvPr>
          <p:cNvSpPr/>
          <p:nvPr userDrawn="1"/>
        </p:nvSpPr>
        <p:spPr>
          <a:xfrm>
            <a:off x="1442906" y="4362275"/>
            <a:ext cx="2122415" cy="218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" y="2534399"/>
            <a:ext cx="1814400" cy="4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56175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4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271836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73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5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01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33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6/19/20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10273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182762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2532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– Arial Bold, 22pt, R6 G53 B122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7308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2432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– Arial Bold, 22pt, R6 G53 B122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8400" y="1044000"/>
            <a:ext cx="9235813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</p:spTree>
    <p:extLst>
      <p:ext uri="{BB962C8B-B14F-4D97-AF65-F5344CB8AC3E}">
        <p14:creationId xmlns:p14="http://schemas.microsoft.com/office/powerpoint/2010/main" val="27314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heading and Text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723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hlinkClick r:id="rId6"/>
          </p:cNvPr>
          <p:cNvSpPr/>
          <p:nvPr/>
        </p:nvSpPr>
        <p:spPr>
          <a:xfrm>
            <a:off x="8414157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401" y="396000"/>
            <a:ext cx="9235812" cy="651149"/>
          </a:xfrm>
        </p:spPr>
        <p:txBody>
          <a:bodyPr bIns="0" anchor="t" anchorCtr="0">
            <a:noAutofit/>
          </a:bodyPr>
          <a:lstStyle>
            <a:lvl1pPr>
              <a:defRPr sz="2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8400" y="1044000"/>
            <a:ext cx="9235813" cy="55829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indent="0">
              <a:buFontTx/>
              <a:buNone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338398" y="1600777"/>
            <a:ext cx="9237600" cy="4834948"/>
          </a:xfrm>
          <a:prstGeom prst="rect">
            <a:avLst/>
          </a:prstGeom>
        </p:spPr>
        <p:txBody>
          <a:bodyPr lIns="0" tIns="0" rIns="0" bIns="0"/>
          <a:lstStyle>
            <a:lvl1pPr marL="268288" indent="-26828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"/>
              <a:defRPr sz="18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44500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»"/>
              <a:defRPr sz="16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8650" indent="-1841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»"/>
              <a:defRPr sz="14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804863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200" b="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990600" indent="-18573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000" b="1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073150" indent="-176213">
              <a:spcBef>
                <a:spcPts val="200"/>
              </a:spcBef>
              <a:spcAft>
                <a:spcPts val="500"/>
              </a:spcAft>
              <a:defRPr baseline="0">
                <a:latin typeface="+mn-lt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98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52609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hlinkClick r:id="rId6"/>
          </p:cNvPr>
          <p:cNvSpPr/>
          <p:nvPr/>
        </p:nvSpPr>
        <p:spPr>
          <a:xfrm>
            <a:off x="8405768" y="158852"/>
            <a:ext cx="805344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8399" y="2052000"/>
            <a:ext cx="9216000" cy="4383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GB" dirty="0"/>
              <a:t>Click to add object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39252" y="396000"/>
            <a:ext cx="9227496" cy="651149"/>
          </a:xfrm>
        </p:spPr>
        <p:txBody>
          <a:bodyPr anchor="t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044000"/>
            <a:ext cx="9226550" cy="558000"/>
          </a:xfrm>
          <a:prstGeom prst="rect">
            <a:avLst/>
          </a:prstGeom>
        </p:spPr>
        <p:txBody>
          <a:bodyPr lIns="0"/>
          <a:lstStyle>
            <a:lvl1pPr>
              <a:lnSpc>
                <a:spcPts val="1800"/>
              </a:lnSpc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8400" y="1602000"/>
            <a:ext cx="9216000" cy="432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</p:spTree>
    <p:extLst>
      <p:ext uri="{BB962C8B-B14F-4D97-AF65-F5344CB8AC3E}">
        <p14:creationId xmlns:p14="http://schemas.microsoft.com/office/powerpoint/2010/main" val="394530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single chart by side text box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9174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8400" y="1602000"/>
            <a:ext cx="4536000" cy="432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38213" y="1600777"/>
            <a:ext cx="4536000" cy="4834948"/>
          </a:xfrm>
          <a:prstGeom prst="rect">
            <a:avLst/>
          </a:prstGeom>
        </p:spPr>
        <p:txBody>
          <a:bodyPr lIns="0" tIns="0" rIns="0" bIns="0"/>
          <a:lstStyle>
            <a:lvl1pPr marL="268288" indent="-26828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"/>
              <a:defRPr sz="18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44500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»"/>
              <a:defRPr sz="16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8650" indent="-1841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»"/>
              <a:defRPr sz="1400" b="0" baseline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804863" indent="-176213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200" b="0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990600" indent="-185738" defTabSz="439738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»"/>
              <a:defRPr sz="1000" b="1" baseline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1073150" indent="-176213">
              <a:spcBef>
                <a:spcPts val="200"/>
              </a:spcBef>
              <a:spcAft>
                <a:spcPts val="500"/>
              </a:spcAft>
              <a:defRPr baseline="0">
                <a:latin typeface="+mn-lt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399" y="2052000"/>
            <a:ext cx="4535605" cy="4379482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044000"/>
            <a:ext cx="9226550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4" name="Rectangle 13">
            <a:hlinkClick r:id="rId6"/>
          </p:cNvPr>
          <p:cNvSpPr/>
          <p:nvPr/>
        </p:nvSpPr>
        <p:spPr>
          <a:xfrm>
            <a:off x="8397379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10876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38400" y="1602000"/>
            <a:ext cx="4536000" cy="432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38399" y="2052000"/>
            <a:ext cx="4535605" cy="4383725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 – Arial Bold, 22pt, R6 G53 B122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044000"/>
            <a:ext cx="9226550" cy="5580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1800"/>
              </a:lnSpc>
              <a:buNone/>
              <a:defRPr sz="1800" b="0" i="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Sub heading – Arial Regular, 18pt, R0 G164 B227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122400"/>
            <a:ext cx="7200000" cy="181305"/>
          </a:xfrm>
          <a:prstGeom prst="rect">
            <a:avLst/>
          </a:prstGeom>
        </p:spPr>
        <p:txBody>
          <a:bodyPr lIns="0" tIns="46800" rIns="0" bIns="4680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cap="none" baseline="0">
                <a:solidFill>
                  <a:schemeClr val="accent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040000" y="2052000"/>
            <a:ext cx="4535605" cy="4383725"/>
          </a:xfrm>
          <a:prstGeom prst="rect">
            <a:avLst/>
          </a:prstGeom>
          <a:noFill/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360363" indent="-184150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6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6575" indent="-176213">
              <a:lnSpc>
                <a:spcPct val="100000"/>
              </a:lnSpc>
              <a:spcBef>
                <a:spcPts val="384"/>
              </a:spcBef>
              <a:spcAft>
                <a:spcPts val="600"/>
              </a:spcAft>
              <a:buFont typeface="Arial" pitchFamily="34" charset="0"/>
              <a:buChar char="»"/>
              <a:defRPr sz="1400" b="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720725" indent="-184150">
              <a:lnSpc>
                <a:spcPct val="100000"/>
              </a:lnSpc>
              <a:spcBef>
                <a:spcPts val="288"/>
              </a:spcBef>
              <a:spcAft>
                <a:spcPts val="600"/>
              </a:spcAft>
              <a:buFont typeface="Arial" pitchFamily="34" charset="0"/>
              <a:buChar char="»"/>
              <a:defRPr sz="1200" b="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896938" indent="-176213">
              <a:lnSpc>
                <a:spcPct val="100000"/>
              </a:lnSpc>
              <a:spcBef>
                <a:spcPts val="240"/>
              </a:spcBef>
              <a:spcAft>
                <a:spcPts val="600"/>
              </a:spcAft>
              <a:buFont typeface="Arial" pitchFamily="34" charset="0"/>
              <a:buChar char="»"/>
              <a:defRPr sz="1000" b="1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add object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38400" y="6588000"/>
            <a:ext cx="7200000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00" b="0" i="0" cap="none" baseline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14" name="Rectangle 13">
            <a:hlinkClick r:id="rId6"/>
          </p:cNvPr>
          <p:cNvSpPr/>
          <p:nvPr/>
        </p:nvSpPr>
        <p:spPr>
          <a:xfrm>
            <a:off x="8414157" y="150463"/>
            <a:ext cx="805344" cy="16831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40000" y="1602000"/>
            <a:ext cx="4536000" cy="432000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lnSpc>
                <a:spcPct val="100000"/>
              </a:lnSpc>
              <a:buNone/>
              <a:defRPr sz="1500" b="1" i="0" baseline="0">
                <a:solidFill>
                  <a:schemeClr val="accent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en-GB" dirty="0"/>
              <a:t>Chart title – Arial Bold, 15pt, R6 G53 B122</a:t>
            </a:r>
          </a:p>
        </p:txBody>
      </p:sp>
    </p:spTree>
    <p:extLst>
      <p:ext uri="{BB962C8B-B14F-4D97-AF65-F5344CB8AC3E}">
        <p14:creationId xmlns:p14="http://schemas.microsoft.com/office/powerpoint/2010/main" val="675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4" Type="http://schemas.openxmlformats.org/officeDocument/2006/relationships/tags" Target="../tags/tag2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4" Type="http://schemas.openxmlformats.org/officeDocument/2006/relationships/tags" Target="../tags/tag4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4" Type="http://schemas.openxmlformats.org/officeDocument/2006/relationships/tags" Target="../tags/tag6.xml"/><Relationship Id="rId5" Type="http://schemas.openxmlformats.org/officeDocument/2006/relationships/image" Target="../media/image6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.emf"/><Relationship Id="rId8" Type="http://schemas.openxmlformats.org/officeDocument/2006/relationships/hyperlink" Target="http://www.woodmac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14" Type="http://schemas.openxmlformats.org/officeDocument/2006/relationships/vmlDrawing" Target="../drawings/vmlDrawing7.vml"/><Relationship Id="rId15" Type="http://schemas.openxmlformats.org/officeDocument/2006/relationships/tags" Target="../tags/tag8.xml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.emf"/><Relationship Id="rId18" Type="http://schemas.openxmlformats.org/officeDocument/2006/relationships/image" Target="../media/image6.png"/><Relationship Id="rId19" Type="http://schemas.openxmlformats.org/officeDocument/2006/relationships/hyperlink" Target="http://www.woodmac.com/" TargetMode="Externa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9.vml"/><Relationship Id="rId4" Type="http://schemas.openxmlformats.org/officeDocument/2006/relationships/tags" Target="../tags/tag20.xml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1.vml"/><Relationship Id="rId4" Type="http://schemas.openxmlformats.org/officeDocument/2006/relationships/tags" Target="../tags/tag22.xml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.emf"/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3.vml"/><Relationship Id="rId4" Type="http://schemas.openxmlformats.org/officeDocument/2006/relationships/tags" Target="../tags/tag24.xml"/><Relationship Id="rId5" Type="http://schemas.openxmlformats.org/officeDocument/2006/relationships/image" Target="../media/image6.png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.emf"/><Relationship Id="rId8" Type="http://schemas.openxmlformats.org/officeDocument/2006/relationships/hyperlink" Target="http://www.woodmac.com/" TargetMode="External"/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194219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think-cell Slide" r:id="rId5" imgW="572" imgH="429" progId="TCLayout.ActiveDocument.1">
                  <p:embed/>
                </p:oleObj>
              </mc:Choice>
              <mc:Fallback>
                <p:oleObj name="think-cell Slide" r:id="rId5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252" y="396000"/>
            <a:ext cx="9227496" cy="651149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0" rtlCol="0" anchor="t" anchorCtr="0">
            <a:noAutofit/>
          </a:bodyPr>
          <a:lstStyle/>
          <a:p>
            <a:pPr rtl="0"/>
            <a:r>
              <a:rPr lang="en-GB" dirty="0"/>
              <a:t>Title – Arial Bold, 22pt, R6 G53 B122</a:t>
            </a:r>
          </a:p>
        </p:txBody>
      </p:sp>
    </p:spTree>
    <p:extLst>
      <p:ext uri="{BB962C8B-B14F-4D97-AF65-F5344CB8AC3E}">
        <p14:creationId xmlns:p14="http://schemas.microsoft.com/office/powerpoint/2010/main" val="254130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hdr="0" ftr="0" dt="0"/>
  <p:txStyles>
    <p:titleStyle>
      <a:lvl1pPr marL="0" marR="0" indent="0" algn="l" defTabSz="457200" rtl="0" eaLnBrk="1" fontAlgn="auto" latinLnBrk="0" hangingPunct="1">
        <a:lnSpc>
          <a:spcPts val="22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200" b="1" i="0" u="none" strike="noStrike" kern="1200" baseline="0" smtClean="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1800" b="1" i="0" u="none" strike="noStrike" kern="1200" baseline="0" smtClean="0">
          <a:solidFill>
            <a:srgbClr val="082566"/>
          </a:solidFill>
          <a:latin typeface="+mn-lt"/>
          <a:ea typeface="+mn-ea"/>
          <a:cs typeface="+mn-cs"/>
        </a:defRPr>
      </a:lvl1pPr>
      <a:lvl2pPr marL="360363" indent="-179388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082566"/>
          </a:solidFill>
          <a:latin typeface="+mn-lt"/>
          <a:ea typeface="+mn-ea"/>
          <a:cs typeface="+mn-cs"/>
        </a:defRPr>
      </a:lvl2pPr>
      <a:lvl3pPr marL="534988" indent="-174625" algn="l" defTabSz="457200" rtl="0" eaLnBrk="1" latinLnBrk="0" hangingPunct="1">
        <a:spcBef>
          <a:spcPct val="20000"/>
        </a:spcBef>
        <a:buFont typeface="Lucida Grande"/>
        <a:buChar char="»"/>
        <a:defRPr sz="1400" kern="1200">
          <a:solidFill>
            <a:srgbClr val="082566"/>
          </a:solidFill>
          <a:latin typeface="+mn-lt"/>
          <a:ea typeface="+mn-ea"/>
          <a:cs typeface="+mn-cs"/>
        </a:defRPr>
      </a:lvl3pPr>
      <a:lvl4pPr marL="715963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»"/>
        <a:tabLst/>
        <a:defRPr sz="1200" kern="1200">
          <a:solidFill>
            <a:srgbClr val="1292DC"/>
          </a:solidFill>
          <a:latin typeface="+mn-lt"/>
          <a:ea typeface="+mn-ea"/>
          <a:cs typeface="+mn-cs"/>
        </a:defRPr>
      </a:lvl4pPr>
      <a:lvl5pPr marL="444500" indent="-263525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lang="en-US" sz="2200" kern="1200" smtClean="0">
          <a:solidFill>
            <a:srgbClr val="082566"/>
          </a:solidFill>
          <a:latin typeface="+mn-lt"/>
          <a:ea typeface="+mn-ea"/>
          <a:cs typeface="+mn-cs"/>
        </a:defRPr>
      </a:lvl5pPr>
      <a:lvl6pPr marL="895350" indent="-360363" algn="l" defTabSz="457200" rtl="0" eaLnBrk="1" latinLnBrk="0" hangingPunct="1">
        <a:lnSpc>
          <a:spcPct val="100000"/>
        </a:lnSpc>
        <a:spcBef>
          <a:spcPct val="20000"/>
        </a:spcBef>
        <a:buFont typeface="Lucida Grande"/>
        <a:buChar char="»"/>
        <a:defRPr lang="en-US" sz="1000" b="1" i="0" kern="1200" smtClean="0">
          <a:solidFill>
            <a:srgbClr val="1292DC"/>
          </a:solidFill>
          <a:latin typeface="Calibri"/>
          <a:ea typeface="+mn-ea"/>
          <a:cs typeface="Calibri"/>
        </a:defRPr>
      </a:lvl6pPr>
      <a:lvl7pPr marL="715962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None/>
        <a:tabLst/>
        <a:defRPr lang="en-US" sz="1200" kern="1200" smtClean="0">
          <a:solidFill>
            <a:srgbClr val="1292D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89314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5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ctr" defTabSz="4199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19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19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19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199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19913" algn="ctr" defTabSz="4199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39828" algn="ctr" defTabSz="4199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59742" algn="ctr" defTabSz="4199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79655" algn="ctr" defTabSz="4199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14935" indent="-314935" algn="l" defTabSz="419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2360" indent="-262446" algn="l" defTabSz="419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49785" indent="-209957" algn="l" defTabSz="4199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69698" indent="-209957" algn="l" defTabSz="4199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89612" indent="-209957" algn="l" defTabSz="4199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09526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29" y="127951"/>
            <a:ext cx="229519" cy="2268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4084045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6" imgW="572" imgH="429" progId="TCLayout.ActiveDocument.1">
                  <p:embed/>
                </p:oleObj>
              </mc:Choice>
              <mc:Fallback>
                <p:oleObj name="think-cell Slide" r:id="rId6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"/>
          <p:cNvSpPr txBox="1">
            <a:spLocks/>
          </p:cNvSpPr>
          <p:nvPr/>
        </p:nvSpPr>
        <p:spPr>
          <a:xfrm>
            <a:off x="8437706" y="172102"/>
            <a:ext cx="743793" cy="1384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01941" y="157192"/>
            <a:ext cx="764316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6BA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92123" y="6586313"/>
            <a:ext cx="174625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800" b="1" baseline="0" smtClean="0">
                <a:solidFill>
                  <a:srgbClr val="006BA6"/>
                </a:solidFill>
              </a:rPr>
              <a:t>‹#›</a:t>
            </a:fld>
            <a:endParaRPr lang="en-US" sz="800" b="1" baseline="0" dirty="0">
              <a:solidFill>
                <a:srgbClr val="006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 dt="0"/>
  <p:txStyles>
    <p:titleStyle>
      <a:lvl1pPr marL="0" marR="0" indent="0" algn="l" defTabSz="457200" rtl="0" eaLnBrk="1" fontAlgn="auto" latinLnBrk="0" hangingPunct="1">
        <a:lnSpc>
          <a:spcPts val="22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200" b="1" i="0" u="none" strike="noStrike" kern="1200" baseline="0" smtClean="0">
          <a:solidFill>
            <a:schemeClr val="tx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1800" b="1" i="0" u="none" strike="noStrike" kern="1200" baseline="0" smtClean="0">
          <a:solidFill>
            <a:srgbClr val="082566"/>
          </a:solidFill>
          <a:latin typeface="+mn-lt"/>
          <a:ea typeface="+mn-ea"/>
          <a:cs typeface="+mn-cs"/>
        </a:defRPr>
      </a:lvl1pPr>
      <a:lvl2pPr marL="360363" indent="-179388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082566"/>
          </a:solidFill>
          <a:latin typeface="+mn-lt"/>
          <a:ea typeface="+mn-ea"/>
          <a:cs typeface="+mn-cs"/>
        </a:defRPr>
      </a:lvl2pPr>
      <a:lvl3pPr marL="534988" indent="-174625" algn="l" defTabSz="457200" rtl="0" eaLnBrk="1" latinLnBrk="0" hangingPunct="1">
        <a:spcBef>
          <a:spcPct val="20000"/>
        </a:spcBef>
        <a:buFont typeface="Lucida Grande"/>
        <a:buChar char="»"/>
        <a:defRPr sz="1400" kern="1200">
          <a:solidFill>
            <a:srgbClr val="082566"/>
          </a:solidFill>
          <a:latin typeface="+mn-lt"/>
          <a:ea typeface="+mn-ea"/>
          <a:cs typeface="+mn-cs"/>
        </a:defRPr>
      </a:lvl3pPr>
      <a:lvl4pPr marL="715963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»"/>
        <a:tabLst/>
        <a:defRPr sz="1200" kern="1200">
          <a:solidFill>
            <a:srgbClr val="1292DC"/>
          </a:solidFill>
          <a:latin typeface="+mn-lt"/>
          <a:ea typeface="+mn-ea"/>
          <a:cs typeface="+mn-cs"/>
        </a:defRPr>
      </a:lvl4pPr>
      <a:lvl5pPr marL="444500" indent="-263525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lang="en-US" sz="2200" kern="1200" smtClean="0">
          <a:solidFill>
            <a:srgbClr val="082566"/>
          </a:solidFill>
          <a:latin typeface="+mn-lt"/>
          <a:ea typeface="+mn-ea"/>
          <a:cs typeface="+mn-cs"/>
        </a:defRPr>
      </a:lvl5pPr>
      <a:lvl6pPr marL="895350" indent="-360363" algn="l" defTabSz="457200" rtl="0" eaLnBrk="1" latinLnBrk="0" hangingPunct="1">
        <a:lnSpc>
          <a:spcPct val="100000"/>
        </a:lnSpc>
        <a:spcBef>
          <a:spcPct val="20000"/>
        </a:spcBef>
        <a:buFont typeface="Lucida Grande"/>
        <a:buChar char="»"/>
        <a:defRPr lang="en-US" sz="1000" b="1" i="0" kern="1200" smtClean="0">
          <a:solidFill>
            <a:srgbClr val="1292DC"/>
          </a:solidFill>
          <a:latin typeface="Calibri"/>
          <a:ea typeface="+mn-ea"/>
          <a:cs typeface="Calibri"/>
        </a:defRPr>
      </a:lvl6pPr>
      <a:lvl7pPr marL="715962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None/>
        <a:tabLst/>
        <a:defRPr lang="en-US" sz="1200" kern="1200" smtClean="0">
          <a:solidFill>
            <a:srgbClr val="1292D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2462808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think-cell Slide" r:id="rId16" imgW="572" imgH="429" progId="TCLayout.ActiveDocument.1">
                  <p:embed/>
                </p:oleObj>
              </mc:Choice>
              <mc:Fallback>
                <p:oleObj name="think-cell Slide" r:id="rId16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252" y="396000"/>
            <a:ext cx="9227496" cy="651149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0" rtlCol="0" anchor="t" anchorCtr="0">
            <a:noAutofit/>
          </a:bodyPr>
          <a:lstStyle/>
          <a:p>
            <a:pPr rtl="0"/>
            <a:r>
              <a:rPr lang="en-GB" dirty="0"/>
              <a:t>Title – Arial Bold, 22pt, R6 G53 B122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2123" y="6586313"/>
            <a:ext cx="174625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800" b="1" baseline="0" smtClean="0">
                <a:solidFill>
                  <a:srgbClr val="006BA6"/>
                </a:solidFill>
              </a:rPr>
              <a:t>‹#›</a:t>
            </a:fld>
            <a:endParaRPr lang="en-US" sz="800" b="1" baseline="0" dirty="0">
              <a:solidFill>
                <a:srgbClr val="006BA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29" y="127951"/>
            <a:ext cx="229519" cy="2268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437706" y="172102"/>
            <a:ext cx="743793" cy="1384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14" name="Rectangle 13">
            <a:hlinkClick r:id="rId19"/>
          </p:cNvPr>
          <p:cNvSpPr/>
          <p:nvPr/>
        </p:nvSpPr>
        <p:spPr>
          <a:xfrm>
            <a:off x="8401941" y="157192"/>
            <a:ext cx="764316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6BA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4" r:id="rId11"/>
    <p:sldLayoutId id="2147483838" r:id="rId12"/>
  </p:sldLayoutIdLst>
  <p:hf hdr="0" ftr="0" dt="0"/>
  <p:txStyles>
    <p:titleStyle>
      <a:lvl1pPr marL="0" marR="0" indent="0" algn="l" defTabSz="457200" rtl="0" eaLnBrk="1" fontAlgn="auto" latinLnBrk="0" hangingPunct="1">
        <a:lnSpc>
          <a:spcPts val="22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200" b="1" i="0" u="none" strike="noStrike" kern="1200" baseline="0" smtClean="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1800" b="1" i="0" u="none" strike="noStrike" kern="1200" baseline="0" smtClean="0">
          <a:solidFill>
            <a:srgbClr val="082566"/>
          </a:solidFill>
          <a:latin typeface="+mn-lt"/>
          <a:ea typeface="+mn-ea"/>
          <a:cs typeface="+mn-cs"/>
        </a:defRPr>
      </a:lvl1pPr>
      <a:lvl2pPr marL="360363" indent="-179388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082566"/>
          </a:solidFill>
          <a:latin typeface="+mn-lt"/>
          <a:ea typeface="+mn-ea"/>
          <a:cs typeface="+mn-cs"/>
        </a:defRPr>
      </a:lvl2pPr>
      <a:lvl3pPr marL="534988" indent="-174625" algn="l" defTabSz="457200" rtl="0" eaLnBrk="1" latinLnBrk="0" hangingPunct="1">
        <a:spcBef>
          <a:spcPct val="20000"/>
        </a:spcBef>
        <a:buFont typeface="Lucida Grande"/>
        <a:buChar char="»"/>
        <a:defRPr sz="1400" kern="1200">
          <a:solidFill>
            <a:srgbClr val="082566"/>
          </a:solidFill>
          <a:latin typeface="+mn-lt"/>
          <a:ea typeface="+mn-ea"/>
          <a:cs typeface="+mn-cs"/>
        </a:defRPr>
      </a:lvl3pPr>
      <a:lvl4pPr marL="715963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»"/>
        <a:tabLst/>
        <a:defRPr sz="1200" kern="1200">
          <a:solidFill>
            <a:srgbClr val="1292DC"/>
          </a:solidFill>
          <a:latin typeface="+mn-lt"/>
          <a:ea typeface="+mn-ea"/>
          <a:cs typeface="+mn-cs"/>
        </a:defRPr>
      </a:lvl4pPr>
      <a:lvl5pPr marL="444500" indent="-263525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lang="en-US" sz="2200" kern="1200" smtClean="0">
          <a:solidFill>
            <a:srgbClr val="082566"/>
          </a:solidFill>
          <a:latin typeface="+mn-lt"/>
          <a:ea typeface="+mn-ea"/>
          <a:cs typeface="+mn-cs"/>
        </a:defRPr>
      </a:lvl5pPr>
      <a:lvl6pPr marL="895350" indent="-360363" algn="l" defTabSz="457200" rtl="0" eaLnBrk="1" latinLnBrk="0" hangingPunct="1">
        <a:lnSpc>
          <a:spcPct val="100000"/>
        </a:lnSpc>
        <a:spcBef>
          <a:spcPct val="20000"/>
        </a:spcBef>
        <a:buFont typeface="Lucida Grande"/>
        <a:buChar char="»"/>
        <a:defRPr lang="en-US" sz="1000" b="1" i="0" kern="1200" smtClean="0">
          <a:solidFill>
            <a:srgbClr val="1292DC"/>
          </a:solidFill>
          <a:latin typeface="Calibri"/>
          <a:ea typeface="+mn-ea"/>
          <a:cs typeface="Calibri"/>
        </a:defRPr>
      </a:lvl6pPr>
      <a:lvl7pPr marL="715962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None/>
        <a:tabLst/>
        <a:defRPr lang="en-US" sz="1200" kern="1200" smtClean="0">
          <a:solidFill>
            <a:srgbClr val="1292D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b="0" baseline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6/19/20</a:t>
            </a:fld>
            <a:endParaRPr lang="en-US"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 b="0" baseline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71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11313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think-cell Slide" r:id="rId5" imgW="572" imgH="429" progId="TCLayout.ActiveDocument.1">
                  <p:embed/>
                </p:oleObj>
              </mc:Choice>
              <mc:Fallback>
                <p:oleObj name="think-cell Slide" r:id="rId5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39252" y="396000"/>
            <a:ext cx="9227496" cy="651149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91440" bIns="0" rtlCol="0" anchor="t" anchorCtr="0">
            <a:noAutofit/>
          </a:bodyPr>
          <a:lstStyle/>
          <a:p>
            <a:pPr rtl="0"/>
            <a:r>
              <a:rPr lang="en-GB" dirty="0"/>
              <a:t>Title – Arial Bold, 22pt, R6 G53 B122</a:t>
            </a:r>
          </a:p>
        </p:txBody>
      </p:sp>
    </p:spTree>
    <p:extLst>
      <p:ext uri="{BB962C8B-B14F-4D97-AF65-F5344CB8AC3E}">
        <p14:creationId xmlns:p14="http://schemas.microsoft.com/office/powerpoint/2010/main" val="220255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</p:sldLayoutIdLst>
  <p:hf hdr="0" ftr="0" dt="0"/>
  <p:txStyles>
    <p:titleStyle>
      <a:lvl1pPr marL="0" marR="0" indent="0" algn="l" defTabSz="457200" rtl="0" eaLnBrk="1" fontAlgn="auto" latinLnBrk="0" hangingPunct="1">
        <a:lnSpc>
          <a:spcPts val="22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200" b="1" i="0" u="none" strike="noStrike" kern="1200" baseline="0" smtClean="0">
          <a:solidFill>
            <a:schemeClr val="accent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1800" b="1" i="0" u="none" strike="noStrike" kern="1200" baseline="0" smtClean="0">
          <a:solidFill>
            <a:srgbClr val="082566"/>
          </a:solidFill>
          <a:latin typeface="+mn-lt"/>
          <a:ea typeface="+mn-ea"/>
          <a:cs typeface="+mn-cs"/>
        </a:defRPr>
      </a:lvl1pPr>
      <a:lvl2pPr marL="360363" indent="-179388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082566"/>
          </a:solidFill>
          <a:latin typeface="+mn-lt"/>
          <a:ea typeface="+mn-ea"/>
          <a:cs typeface="+mn-cs"/>
        </a:defRPr>
      </a:lvl2pPr>
      <a:lvl3pPr marL="534988" indent="-174625" algn="l" defTabSz="457200" rtl="0" eaLnBrk="1" latinLnBrk="0" hangingPunct="1">
        <a:spcBef>
          <a:spcPct val="20000"/>
        </a:spcBef>
        <a:buFont typeface="Lucida Grande"/>
        <a:buChar char="»"/>
        <a:defRPr sz="1400" kern="1200">
          <a:solidFill>
            <a:srgbClr val="082566"/>
          </a:solidFill>
          <a:latin typeface="+mn-lt"/>
          <a:ea typeface="+mn-ea"/>
          <a:cs typeface="+mn-cs"/>
        </a:defRPr>
      </a:lvl3pPr>
      <a:lvl4pPr marL="715963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»"/>
        <a:tabLst/>
        <a:defRPr sz="1200" kern="1200">
          <a:solidFill>
            <a:srgbClr val="1292DC"/>
          </a:solidFill>
          <a:latin typeface="+mn-lt"/>
          <a:ea typeface="+mn-ea"/>
          <a:cs typeface="+mn-cs"/>
        </a:defRPr>
      </a:lvl4pPr>
      <a:lvl5pPr marL="444500" indent="-263525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lang="en-US" sz="2200" kern="1200" smtClean="0">
          <a:solidFill>
            <a:srgbClr val="082566"/>
          </a:solidFill>
          <a:latin typeface="+mn-lt"/>
          <a:ea typeface="+mn-ea"/>
          <a:cs typeface="+mn-cs"/>
        </a:defRPr>
      </a:lvl5pPr>
      <a:lvl6pPr marL="895350" indent="-360363" algn="l" defTabSz="457200" rtl="0" eaLnBrk="1" latinLnBrk="0" hangingPunct="1">
        <a:lnSpc>
          <a:spcPct val="100000"/>
        </a:lnSpc>
        <a:spcBef>
          <a:spcPct val="20000"/>
        </a:spcBef>
        <a:buFont typeface="Lucida Grande"/>
        <a:buChar char="»"/>
        <a:defRPr lang="en-US" sz="1000" b="1" i="0" kern="1200" smtClean="0">
          <a:solidFill>
            <a:srgbClr val="1292DC"/>
          </a:solidFill>
          <a:latin typeface="Calibri"/>
          <a:ea typeface="+mn-ea"/>
          <a:cs typeface="Calibri"/>
        </a:defRPr>
      </a:lvl6pPr>
      <a:lvl7pPr marL="715962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None/>
        <a:tabLst/>
        <a:defRPr lang="en-US" sz="1200" kern="1200" smtClean="0">
          <a:solidFill>
            <a:srgbClr val="1292D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30694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think-cell Slide" r:id="rId5" imgW="381" imgH="381" progId="TCLayout.ActiveDocument.1">
                  <p:embed/>
                </p:oleObj>
              </mc:Choice>
              <mc:Fallback>
                <p:oleObj name="think-cell Slide" r:id="rId5" imgW="381" imgH="38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2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defTabSz="419913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19913"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839828"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259742"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679655" algn="ctr" defTabSz="419913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14935" indent="-314935" algn="l" defTabSz="4199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2360" indent="-262446" algn="l" defTabSz="4199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49785" indent="-209957" algn="l" defTabSz="41991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69698" indent="-209957" algn="l" defTabSz="41991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89612" indent="-209957" algn="l" defTabSz="41991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309526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4199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4199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29" y="127951"/>
            <a:ext cx="229519" cy="2268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775809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think-cell Slide" r:id="rId6" imgW="572" imgH="429" progId="TCLayout.ActiveDocument.1">
                  <p:embed/>
                </p:oleObj>
              </mc:Choice>
              <mc:Fallback>
                <p:oleObj name="think-cell Slide" r:id="rId6" imgW="572" imgH="429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Slide Number Placeholder 5"/>
          <p:cNvSpPr txBox="1">
            <a:spLocks/>
          </p:cNvSpPr>
          <p:nvPr/>
        </p:nvSpPr>
        <p:spPr>
          <a:xfrm>
            <a:off x="8437706" y="172102"/>
            <a:ext cx="743793" cy="13849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rtl="0">
              <a:spcBef>
                <a:spcPts val="0"/>
              </a:spcBef>
            </a:pPr>
            <a:r>
              <a:rPr lang="en-US" sz="900" b="0" i="0" u="none" strike="noStrike" baseline="0" dirty="0">
                <a:solidFill>
                  <a:srgbClr val="006BA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woodmac.com</a:t>
            </a:r>
          </a:p>
        </p:txBody>
      </p:sp>
      <p:sp>
        <p:nvSpPr>
          <p:cNvPr id="57" name="Rectangle 56">
            <a:hlinkClick r:id="rId8"/>
          </p:cNvPr>
          <p:cNvSpPr/>
          <p:nvPr/>
        </p:nvSpPr>
        <p:spPr>
          <a:xfrm>
            <a:off x="8401941" y="157192"/>
            <a:ext cx="764316" cy="1683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0" dirty="0">
              <a:solidFill>
                <a:srgbClr val="006BA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92123" y="6586313"/>
            <a:ext cx="174625" cy="123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800" b="1" baseline="0" smtClean="0">
                <a:solidFill>
                  <a:srgbClr val="006BA6"/>
                </a:solidFill>
              </a:rPr>
              <a:t>‹#›</a:t>
            </a:fld>
            <a:endParaRPr lang="en-US" sz="800" b="1" baseline="0" dirty="0">
              <a:solidFill>
                <a:srgbClr val="006B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hf hdr="0" ftr="0" dt="0"/>
  <p:txStyles>
    <p:titleStyle>
      <a:lvl1pPr marL="0" marR="0" indent="0" algn="l" defTabSz="457200" rtl="0" eaLnBrk="1" fontAlgn="auto" latinLnBrk="0" hangingPunct="1">
        <a:lnSpc>
          <a:spcPts val="22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GB" sz="2200" b="1" i="0" u="none" strike="noStrike" kern="1200" baseline="0" smtClean="0">
          <a:solidFill>
            <a:schemeClr val="tx2"/>
          </a:solidFill>
          <a:latin typeface="Arial" panose="020B0604020202020204" pitchFamily="34" charset="0"/>
          <a:ea typeface="Roboto Medium" panose="02000000000000000000" pitchFamily="2" charset="0"/>
          <a:cs typeface="Arial" panose="020B0604020202020204" pitchFamily="34" charset="0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lang="en-GB" sz="1800" b="1" i="0" u="none" strike="noStrike" kern="1200" baseline="0" smtClean="0">
          <a:solidFill>
            <a:srgbClr val="082566"/>
          </a:solidFill>
          <a:latin typeface="+mn-lt"/>
          <a:ea typeface="+mn-ea"/>
          <a:cs typeface="+mn-cs"/>
        </a:defRPr>
      </a:lvl1pPr>
      <a:lvl2pPr marL="360363" indent="-179388" algn="l" defTabSz="457200" rtl="0" eaLnBrk="1" latinLnBrk="0" hangingPunct="1">
        <a:spcBef>
          <a:spcPct val="20000"/>
        </a:spcBef>
        <a:buFont typeface="Lucida Grande"/>
        <a:buChar char="»"/>
        <a:defRPr sz="1600" kern="1200">
          <a:solidFill>
            <a:srgbClr val="082566"/>
          </a:solidFill>
          <a:latin typeface="+mn-lt"/>
          <a:ea typeface="+mn-ea"/>
          <a:cs typeface="+mn-cs"/>
        </a:defRPr>
      </a:lvl2pPr>
      <a:lvl3pPr marL="534988" indent="-174625" algn="l" defTabSz="457200" rtl="0" eaLnBrk="1" latinLnBrk="0" hangingPunct="1">
        <a:spcBef>
          <a:spcPct val="20000"/>
        </a:spcBef>
        <a:buFont typeface="Lucida Grande"/>
        <a:buChar char="»"/>
        <a:defRPr sz="1400" kern="1200">
          <a:solidFill>
            <a:srgbClr val="082566"/>
          </a:solidFill>
          <a:latin typeface="+mn-lt"/>
          <a:ea typeface="+mn-ea"/>
          <a:cs typeface="+mn-cs"/>
        </a:defRPr>
      </a:lvl3pPr>
      <a:lvl4pPr marL="715963" marR="0" indent="-180975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Char char="»"/>
        <a:tabLst/>
        <a:defRPr sz="1200" kern="1200">
          <a:solidFill>
            <a:srgbClr val="1292DC"/>
          </a:solidFill>
          <a:latin typeface="+mn-lt"/>
          <a:ea typeface="+mn-ea"/>
          <a:cs typeface="+mn-cs"/>
        </a:defRPr>
      </a:lvl4pPr>
      <a:lvl5pPr marL="444500" indent="-263525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lang="en-US" sz="2200" kern="1200" smtClean="0">
          <a:solidFill>
            <a:srgbClr val="082566"/>
          </a:solidFill>
          <a:latin typeface="+mn-lt"/>
          <a:ea typeface="+mn-ea"/>
          <a:cs typeface="+mn-cs"/>
        </a:defRPr>
      </a:lvl5pPr>
      <a:lvl6pPr marL="895350" indent="-360363" algn="l" defTabSz="457200" rtl="0" eaLnBrk="1" latinLnBrk="0" hangingPunct="1">
        <a:lnSpc>
          <a:spcPct val="100000"/>
        </a:lnSpc>
        <a:spcBef>
          <a:spcPct val="20000"/>
        </a:spcBef>
        <a:buFont typeface="Lucida Grande"/>
        <a:buChar char="»"/>
        <a:defRPr lang="en-US" sz="1000" b="1" i="0" kern="1200" smtClean="0">
          <a:solidFill>
            <a:srgbClr val="1292DC"/>
          </a:solidFill>
          <a:latin typeface="Calibri"/>
          <a:ea typeface="+mn-ea"/>
          <a:cs typeface="Calibri"/>
        </a:defRPr>
      </a:lvl6pPr>
      <a:lvl7pPr marL="715962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Lucida Grande"/>
        <a:buNone/>
        <a:tabLst/>
        <a:defRPr lang="en-US" sz="1200" kern="1200" smtClean="0">
          <a:solidFill>
            <a:srgbClr val="1292DC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 b="0" baseline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6/19/20</a:t>
            </a:fld>
            <a:endParaRPr lang="en-US"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 b="0" baseline="0">
                <a:solidFill>
                  <a:prstClr val="black">
                    <a:tint val="75000"/>
                  </a:prstClr>
                </a:solidFill>
                <a:latin typeface="Calibri"/>
                <a:ea typeface=""/>
                <a:cs typeface="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 b="0" baseline="0">
              <a:solidFill>
                <a:prstClr val="black">
                  <a:tint val="75000"/>
                </a:prstClr>
              </a:solidFill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6278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.emf"/><Relationship Id="rId6" Type="http://schemas.openxmlformats.org/officeDocument/2006/relationships/image" Target="../media/image9.jpg"/><Relationship Id="rId1" Type="http://schemas.openxmlformats.org/officeDocument/2006/relationships/vmlDrawing" Target="../drawings/vmlDrawing25.vml"/><Relationship Id="rId2" Type="http://schemas.openxmlformats.org/officeDocument/2006/relationships/tags" Target="../tags/tag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seatrafficmanagement.inf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rafficmanagement.info/projects/real-time-ferries/about-the-real-time-ferries-project/" TargetMode="External"/><Relationship Id="rId4" Type="http://schemas.openxmlformats.org/officeDocument/2006/relationships/hyperlink" Target="https://www.youtube.com/watch?v=fbNiC76UbSU&amp;feature=emb_title" TargetMode="Externa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.emf"/><Relationship Id="rId6" Type="http://schemas.openxmlformats.org/officeDocument/2006/relationships/hyperlink" Target="mailto:support@woodmac.com" TargetMode="External"/><Relationship Id="rId1" Type="http://schemas.openxmlformats.org/officeDocument/2006/relationships/vmlDrawing" Target="../drawings/vmlDrawing27.vml"/><Relationship Id="rId2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26.vml"/><Relationship Id="rId2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91804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David Hewson and </a:t>
            </a:r>
            <a:r>
              <a:rPr lang="en-GB" dirty="0" err="1"/>
              <a:t>Dr.</a:t>
            </a:r>
            <a:r>
              <a:rPr lang="en-GB" dirty="0"/>
              <a:t> Noah Smith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VDES – the next generation of AIS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WFSA Ferry Safety &amp; Technology Conference, June 2020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597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Exciting applications that are possible with VDES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283905" y="1171698"/>
            <a:ext cx="9066463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Weather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– ships can provide local temperature/pressure, wave height, current ice conditions, which will also aid current World Meteorological Organization‘s (WMO) Voluntary Observing Ships scheme. Shore facilities can broadcast sudden changes/warnings to vessels in the affected area.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Navigational dangers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derelicts, missing buoys and other new dangers can be reported and broadcasted.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Search and Rescue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nearby vessels can broadcast latest information to help SAR operations. SAR coordinator can broadcast information on resources, plan, waypoints for search pattern, and updates on execution of operation.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Vessel traffic services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vessels can submit routes and receive suggested updates from shore. VTS coordinators can organize traffic to prevent dangerous situations from occurring and provide navigational assistance.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Port logistics / hinterland actors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– terminal operators, tugboats, pilots, agents,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etc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can receive updated vessel ETAs as routes and conditions evolve. </a:t>
            </a:r>
          </a:p>
        </p:txBody>
      </p:sp>
    </p:spTree>
    <p:extLst>
      <p:ext uri="{BB962C8B-B14F-4D97-AF65-F5344CB8AC3E}">
        <p14:creationId xmlns:p14="http://schemas.microsoft.com/office/powerpoint/2010/main" val="124284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Sea Traffic Management </a:t>
            </a:r>
            <a:r>
              <a:rPr lang="en-US" dirty="0">
                <a:latin typeface="Arial" panose="020B0604020202020204" pitchFamily="34" charset="0"/>
              </a:rPr>
              <a:t>provides a glimpse of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370500" y="1739402"/>
            <a:ext cx="3464653" cy="441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Goal:</a:t>
            </a: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Provide all stakeholders in the maritime supply chain with a platform where everybody has the same situational overview.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Achievements: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Data standards created for voyage plans and port timestamps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ECDIS interface, integration and day-to-day VTS operations proven to work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73%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seafarers report feeling safer when using enhanced monitoring from shore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813FC7A-DFD0-4FBD-A5D5-E3E6E7683864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EU-financed e-Navigation project is centered in the Baltic Sea region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xmlns="" id="{726E4C60-66D7-4955-AED5-0CAA4E9DD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53" y="3566189"/>
            <a:ext cx="3604078" cy="20161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EDFF30-891C-4995-AF08-DE29310AF92A}"/>
              </a:ext>
            </a:extLst>
          </p:cNvPr>
          <p:cNvSpPr txBox="1"/>
          <p:nvPr/>
        </p:nvSpPr>
        <p:spPr>
          <a:xfrm>
            <a:off x="5575176" y="1739402"/>
            <a:ext cx="3464653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Validated so far by: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250+ merchant vessels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6 VTS centers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 ports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13 simulation centers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142C6A-E583-4B1E-B696-8C3B3428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953" y="5571145"/>
            <a:ext cx="3528366" cy="8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Real Time Ferries – STM’s ferry-specific project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813FC7A-DFD0-4FBD-A5D5-E3E6E7683864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Real-time information allow passengers and logistics ecosystem to adjust plans on-the-fly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298E5EEF-5BBC-4A10-A0A5-303C2C9A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98" y="1551885"/>
            <a:ext cx="8240203" cy="45053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73937E-2536-42AC-BFDB-60B969709C7B}"/>
              </a:ext>
            </a:extLst>
          </p:cNvPr>
          <p:cNvSpPr txBox="1"/>
          <p:nvPr/>
        </p:nvSpPr>
        <p:spPr>
          <a:xfrm>
            <a:off x="2404941" y="6150835"/>
            <a:ext cx="50961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Learn more: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RTF website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Demo video</a:t>
            </a: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3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A big unknown: the role of terrestrial vs. satellite VDES</a:t>
            </a:r>
            <a:endParaRPr lang="en-US" dirty="0" err="1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370500" y="1818467"/>
            <a:ext cx="5228942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SpaceX and others are aggressively deploying satellite Internet connectivity, and launch costs throughout the satellite industry are falling. 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effect will this have on terrestrial VDES?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="0" u="sng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believe terrestrial VDES will still play a key role:</a:t>
            </a: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endParaRPr lang="en-US" sz="1500" b="0" u="sng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Many VDES applications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ship-ship, ship-local VTS are only relevant locally,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favouring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line-of-sight radio vs. roundabout satellite routing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 awareness about risks of over-relying on satellites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GPS – jamming, spoofing have led to investment $$$ in next-gen automated stellar navigation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Satellite orbits are getting crowded – the coming years will be instructive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98B4713-FEBD-4669-82B7-0A8B9AB83CA9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Dramatic changes in the satellite industry create uncertainty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able, sitting, dark, photo&#10;&#10;Description automatically generated">
            <a:extLst>
              <a:ext uri="{FF2B5EF4-FFF2-40B4-BE49-F238E27FC236}">
                <a16:creationId xmlns:a16="http://schemas.microsoft.com/office/drawing/2014/main" xmlns="" id="{EB1F86BE-815C-4098-A18A-F4C9861A3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15" y="1814588"/>
            <a:ext cx="3243243" cy="45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6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We have a strong business case for VDES investment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98B4713-FEBD-4669-82B7-0A8B9AB83CA9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Verisk / Wood Mackenzie acquisition gives us excellent internal customers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825045E0-7FE8-437C-B875-76EB966226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572784"/>
              </p:ext>
            </p:extLst>
          </p:nvPr>
        </p:nvGraphicFramePr>
        <p:xfrm>
          <a:off x="370500" y="1566389"/>
          <a:ext cx="9078300" cy="4907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130803" y="5227505"/>
            <a:ext cx="22572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Light blue text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shows industries where Vesseltracker maritime AIS data could be integrated, or already is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xmlns="" id="{1281B250-9BD5-4A9A-AF34-6944CC0E87EA}"/>
              </a:ext>
            </a:extLst>
          </p:cNvPr>
          <p:cNvSpPr/>
          <p:nvPr/>
        </p:nvSpPr>
        <p:spPr>
          <a:xfrm rot="10800000" flipH="1">
            <a:off x="1642067" y="3671516"/>
            <a:ext cx="639494" cy="1140609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BDA529-4BF9-4677-95E9-79B1E8337566}"/>
              </a:ext>
            </a:extLst>
          </p:cNvPr>
          <p:cNvSpPr txBox="1"/>
          <p:nvPr/>
        </p:nvSpPr>
        <p:spPr>
          <a:xfrm>
            <a:off x="681958" y="3964822"/>
            <a:ext cx="1154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de-DE" sz="15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</a:t>
            </a:r>
            <a:r>
              <a:rPr lang="en-US" sz="1500" b="0" baseline="0" dirty="0" err="1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cquired</a:t>
            </a:r>
            <a:r>
              <a:rPr lang="en-US" sz="15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Nov 2019</a:t>
            </a:r>
          </a:p>
        </p:txBody>
      </p:sp>
    </p:spTree>
    <p:extLst>
      <p:ext uri="{BB962C8B-B14F-4D97-AF65-F5344CB8AC3E}">
        <p14:creationId xmlns:p14="http://schemas.microsoft.com/office/powerpoint/2010/main" val="331370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Vesseltracker VDES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311B69-7D43-48A1-865E-D53BD369B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Still early days – we are interested in hearing what you think!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824052" y="1714620"/>
            <a:ext cx="4220980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Still plenty of value in existing AIS – mission to provide high-quality worldwide data will continue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Clear opportunity in new VDES that we will pursue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R&amp;D testing, first next-gen stations to be deployed 2020 in Baltic, Houston and more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Big questions: 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to make best use of new VDES? 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features matter most to our clients and users?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D81D1F-5301-4AF9-AC88-7C58A86A87C9}"/>
              </a:ext>
            </a:extLst>
          </p:cNvPr>
          <p:cNvSpPr txBox="1"/>
          <p:nvPr/>
        </p:nvSpPr>
        <p:spPr>
          <a:xfrm>
            <a:off x="5460010" y="5603453"/>
            <a:ext cx="4220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="0" baseline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Prototype VDES receiver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:a16="http://schemas.microsoft.com/office/drawing/2014/main" xmlns="" id="{D3E71512-9E36-46A9-B064-29EE304DD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800" y="1714620"/>
            <a:ext cx="2819400" cy="367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3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952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8403" y="5486400"/>
            <a:ext cx="2360251" cy="927752"/>
            <a:chOff x="457200" y="4138829"/>
            <a:chExt cx="1685894" cy="662680"/>
          </a:xfrm>
        </p:grpSpPr>
        <p:sp>
          <p:nvSpPr>
            <p:cNvPr id="5" name="object 3"/>
            <p:cNvSpPr/>
            <p:nvPr/>
          </p:nvSpPr>
          <p:spPr>
            <a:xfrm>
              <a:off x="457200" y="4138829"/>
              <a:ext cx="1685894" cy="4445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 baseline="0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6" name="object 4"/>
            <p:cNvSpPr/>
            <p:nvPr/>
          </p:nvSpPr>
          <p:spPr>
            <a:xfrm>
              <a:off x="1354848" y="4703853"/>
              <a:ext cx="302639" cy="97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 baseline="0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7" name="object 5"/>
            <p:cNvSpPr/>
            <p:nvPr/>
          </p:nvSpPr>
          <p:spPr>
            <a:xfrm>
              <a:off x="1698743" y="4704075"/>
              <a:ext cx="431375" cy="9547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 baseline="0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  <p:sp>
          <p:nvSpPr>
            <p:cNvPr id="8" name="object 6"/>
            <p:cNvSpPr/>
            <p:nvPr/>
          </p:nvSpPr>
          <p:spPr>
            <a:xfrm>
              <a:off x="1243275" y="4700785"/>
              <a:ext cx="78892" cy="97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800" b="0" baseline="0">
                <a:solidFill>
                  <a:prstClr val="black"/>
                </a:solidFill>
                <a:latin typeface="Calibri"/>
                <a:ea typeface=""/>
                <a:cs typeface=""/>
              </a:endParaRPr>
            </a:p>
          </p:txBody>
        </p:sp>
      </p:grpSp>
      <p:sp>
        <p:nvSpPr>
          <p:cNvPr id="9" name="object 5"/>
          <p:cNvSpPr/>
          <p:nvPr/>
        </p:nvSpPr>
        <p:spPr>
          <a:xfrm>
            <a:off x="500789" y="594676"/>
            <a:ext cx="1514855" cy="1514856"/>
          </a:xfrm>
          <a:custGeom>
            <a:avLst/>
            <a:gdLst/>
            <a:ahLst/>
            <a:cxnLst/>
            <a:rect l="l" t="t" r="r" b="b"/>
            <a:pathLst>
              <a:path w="1082040" h="1082040">
                <a:moveTo>
                  <a:pt x="540715" y="1081430"/>
                </a:moveTo>
                <a:lnTo>
                  <a:pt x="589931" y="1079220"/>
                </a:lnTo>
                <a:lnTo>
                  <a:pt x="637909" y="1072718"/>
                </a:lnTo>
                <a:lnTo>
                  <a:pt x="684458" y="1062115"/>
                </a:lnTo>
                <a:lnTo>
                  <a:pt x="729387" y="1047601"/>
                </a:lnTo>
                <a:lnTo>
                  <a:pt x="772506" y="1029368"/>
                </a:lnTo>
                <a:lnTo>
                  <a:pt x="813624" y="1007606"/>
                </a:lnTo>
                <a:lnTo>
                  <a:pt x="852549" y="982507"/>
                </a:lnTo>
                <a:lnTo>
                  <a:pt x="889090" y="954260"/>
                </a:lnTo>
                <a:lnTo>
                  <a:pt x="923058" y="923058"/>
                </a:lnTo>
                <a:lnTo>
                  <a:pt x="954260" y="889090"/>
                </a:lnTo>
                <a:lnTo>
                  <a:pt x="982507" y="852549"/>
                </a:lnTo>
                <a:lnTo>
                  <a:pt x="1007606" y="813624"/>
                </a:lnTo>
                <a:lnTo>
                  <a:pt x="1029368" y="772506"/>
                </a:lnTo>
                <a:lnTo>
                  <a:pt x="1047601" y="729387"/>
                </a:lnTo>
                <a:lnTo>
                  <a:pt x="1062115" y="684458"/>
                </a:lnTo>
                <a:lnTo>
                  <a:pt x="1072718" y="637909"/>
                </a:lnTo>
                <a:lnTo>
                  <a:pt x="1079220" y="589931"/>
                </a:lnTo>
                <a:lnTo>
                  <a:pt x="1081430" y="540715"/>
                </a:lnTo>
                <a:lnTo>
                  <a:pt x="1079220" y="491499"/>
                </a:lnTo>
                <a:lnTo>
                  <a:pt x="1072718" y="443521"/>
                </a:lnTo>
                <a:lnTo>
                  <a:pt x="1062115" y="396972"/>
                </a:lnTo>
                <a:lnTo>
                  <a:pt x="1047601" y="352042"/>
                </a:lnTo>
                <a:lnTo>
                  <a:pt x="1029368" y="308923"/>
                </a:lnTo>
                <a:lnTo>
                  <a:pt x="1007606" y="267806"/>
                </a:lnTo>
                <a:lnTo>
                  <a:pt x="982507" y="228881"/>
                </a:lnTo>
                <a:lnTo>
                  <a:pt x="954260" y="192339"/>
                </a:lnTo>
                <a:lnTo>
                  <a:pt x="923058" y="158372"/>
                </a:lnTo>
                <a:lnTo>
                  <a:pt x="889090" y="127169"/>
                </a:lnTo>
                <a:lnTo>
                  <a:pt x="852549" y="98923"/>
                </a:lnTo>
                <a:lnTo>
                  <a:pt x="813624" y="73823"/>
                </a:lnTo>
                <a:lnTo>
                  <a:pt x="772506" y="52061"/>
                </a:lnTo>
                <a:lnTo>
                  <a:pt x="729387" y="33828"/>
                </a:lnTo>
                <a:lnTo>
                  <a:pt x="684458" y="19314"/>
                </a:lnTo>
                <a:lnTo>
                  <a:pt x="637909" y="8711"/>
                </a:lnTo>
                <a:lnTo>
                  <a:pt x="589931" y="2209"/>
                </a:lnTo>
                <a:lnTo>
                  <a:pt x="540715" y="0"/>
                </a:lnTo>
                <a:lnTo>
                  <a:pt x="491499" y="2209"/>
                </a:lnTo>
                <a:lnTo>
                  <a:pt x="443521" y="8711"/>
                </a:lnTo>
                <a:lnTo>
                  <a:pt x="396972" y="19314"/>
                </a:lnTo>
                <a:lnTo>
                  <a:pt x="352042" y="33828"/>
                </a:lnTo>
                <a:lnTo>
                  <a:pt x="308923" y="52061"/>
                </a:lnTo>
                <a:lnTo>
                  <a:pt x="267806" y="73823"/>
                </a:lnTo>
                <a:lnTo>
                  <a:pt x="228881" y="98923"/>
                </a:lnTo>
                <a:lnTo>
                  <a:pt x="192339" y="127169"/>
                </a:lnTo>
                <a:lnTo>
                  <a:pt x="158372" y="158372"/>
                </a:lnTo>
                <a:lnTo>
                  <a:pt x="127169" y="192339"/>
                </a:lnTo>
                <a:lnTo>
                  <a:pt x="98923" y="228881"/>
                </a:lnTo>
                <a:lnTo>
                  <a:pt x="73823" y="267806"/>
                </a:lnTo>
                <a:lnTo>
                  <a:pt x="52061" y="308923"/>
                </a:lnTo>
                <a:lnTo>
                  <a:pt x="33828" y="352042"/>
                </a:lnTo>
                <a:lnTo>
                  <a:pt x="19314" y="396972"/>
                </a:lnTo>
                <a:lnTo>
                  <a:pt x="8711" y="443521"/>
                </a:lnTo>
                <a:lnTo>
                  <a:pt x="2209" y="491499"/>
                </a:lnTo>
                <a:lnTo>
                  <a:pt x="0" y="540715"/>
                </a:lnTo>
                <a:lnTo>
                  <a:pt x="2209" y="589931"/>
                </a:lnTo>
                <a:lnTo>
                  <a:pt x="8711" y="637909"/>
                </a:lnTo>
                <a:lnTo>
                  <a:pt x="19314" y="684458"/>
                </a:lnTo>
                <a:lnTo>
                  <a:pt x="33828" y="729387"/>
                </a:lnTo>
                <a:lnTo>
                  <a:pt x="52061" y="772506"/>
                </a:lnTo>
                <a:lnTo>
                  <a:pt x="73823" y="813624"/>
                </a:lnTo>
                <a:lnTo>
                  <a:pt x="98923" y="852549"/>
                </a:lnTo>
                <a:lnTo>
                  <a:pt x="127169" y="889090"/>
                </a:lnTo>
                <a:lnTo>
                  <a:pt x="158372" y="923058"/>
                </a:lnTo>
                <a:lnTo>
                  <a:pt x="192339" y="954260"/>
                </a:lnTo>
                <a:lnTo>
                  <a:pt x="228881" y="982507"/>
                </a:lnTo>
                <a:lnTo>
                  <a:pt x="267806" y="1007606"/>
                </a:lnTo>
                <a:lnTo>
                  <a:pt x="308923" y="1029368"/>
                </a:lnTo>
                <a:lnTo>
                  <a:pt x="352042" y="1047601"/>
                </a:lnTo>
                <a:lnTo>
                  <a:pt x="396972" y="1062115"/>
                </a:lnTo>
                <a:lnTo>
                  <a:pt x="443521" y="1072718"/>
                </a:lnTo>
                <a:lnTo>
                  <a:pt x="491499" y="1079220"/>
                </a:lnTo>
                <a:lnTo>
                  <a:pt x="540715" y="1081430"/>
                </a:lnTo>
                <a:close/>
              </a:path>
            </a:pathLst>
          </a:custGeom>
          <a:ln w="285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baseline="0">
              <a:solidFill>
                <a:prstClr val="black"/>
              </a:solidFill>
              <a:latin typeface="Calibri"/>
              <a:ea typeface=""/>
              <a:cs typeface="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478403" y="2200283"/>
            <a:ext cx="5148197" cy="107273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>
            <a:lvl1pPr>
              <a:defRPr sz="4450" b="1" i="0">
                <a:solidFill>
                  <a:srgbClr val="00BBC5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12700" marR="5080" eaLnBrk="1" fontAlgn="auto" hangingPunct="1">
              <a:lnSpc>
                <a:spcPct val="71800"/>
              </a:lnSpc>
              <a:spcBef>
                <a:spcPts val="1630"/>
              </a:spcBef>
              <a:spcAft>
                <a:spcPts val="0"/>
              </a:spcAft>
            </a:pPr>
            <a:r>
              <a:rPr lang="en-GB" sz="7500" kern="0" spc="300" baseline="0" dirty="0">
                <a:solidFill>
                  <a:srgbClr val="041B2D"/>
                </a:solidFill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GB" sz="7500" kern="0" spc="300" baseline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en-GB" sz="7500" kern="0" spc="300" baseline="0" dirty="0">
                <a:solidFill>
                  <a:srgbClr val="041B2D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1" name="object 6"/>
          <p:cNvSpPr txBox="1"/>
          <p:nvPr/>
        </p:nvSpPr>
        <p:spPr>
          <a:xfrm>
            <a:off x="381000" y="171319"/>
            <a:ext cx="1682876" cy="2114681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60960" algn="ctr" eaLnBrk="1" fontAlgn="auto" hangingPunct="1">
              <a:spcBef>
                <a:spcPts val="2090"/>
              </a:spcBef>
              <a:spcAft>
                <a:spcPts val="0"/>
              </a:spcAft>
            </a:pPr>
            <a:r>
              <a:rPr sz="12000" b="0" baseline="0" dirty="0">
                <a:solidFill>
                  <a:srgbClr val="041B2D"/>
                </a:solidFill>
                <a:ea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73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37747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hlinkClick r:id="rId6"/>
          </p:cNvPr>
          <p:cNvSpPr/>
          <p:nvPr/>
        </p:nvSpPr>
        <p:spPr>
          <a:xfrm>
            <a:off x="5846230" y="4668351"/>
            <a:ext cx="2122415" cy="2181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18" name="Content Placeholder 14"/>
          <p:cNvSpPr txBox="1">
            <a:spLocks/>
          </p:cNvSpPr>
          <p:nvPr/>
        </p:nvSpPr>
        <p:spPr>
          <a:xfrm>
            <a:off x="353103" y="1447235"/>
            <a:ext cx="4043905" cy="749393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 i="0" u="none" strike="noStrike" kern="1200" baseline="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David Hewson</a:t>
            </a:r>
            <a: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300" baseline="0" dirty="0">
                <a:solidFill>
                  <a:schemeClr val="accent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E</a:t>
            </a:r>
            <a: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David.Hewson@woodmac.com</a:t>
            </a:r>
          </a:p>
        </p:txBody>
      </p:sp>
      <p:sp>
        <p:nvSpPr>
          <p:cNvPr id="19" name="Text Placeholder 15"/>
          <p:cNvSpPr txBox="1">
            <a:spLocks/>
          </p:cNvSpPr>
          <p:nvPr/>
        </p:nvSpPr>
        <p:spPr>
          <a:xfrm>
            <a:off x="353104" y="1041916"/>
            <a:ext cx="4523696" cy="342515"/>
          </a:xfrm>
          <a:prstGeom prst="rect">
            <a:avLst/>
          </a:prstGeom>
        </p:spPr>
        <p:txBody>
          <a:bodyPr wrap="none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 i="0" u="none" strike="noStrike" kern="1200" baseline="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Antenna Network Manager - Vesseltracker.com</a:t>
            </a:r>
          </a:p>
        </p:txBody>
      </p:sp>
      <p:sp>
        <p:nvSpPr>
          <p:cNvPr id="20" name="Text Placeholder 15"/>
          <p:cNvSpPr txBox="1">
            <a:spLocks/>
          </p:cNvSpPr>
          <p:nvPr/>
        </p:nvSpPr>
        <p:spPr bwMode="auto">
          <a:xfrm>
            <a:off x="353104" y="2438398"/>
            <a:ext cx="4159059" cy="34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19938" rtl="0" eaLnBrk="1" fontAlgn="base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80000"/>
              <a:buFontTx/>
              <a:buNone/>
              <a:defRPr sz="1800" b="0" kern="120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400" indent="-262461" algn="l" defTabSz="419938" rtl="0" eaLnBrk="1" fontAlgn="base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7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049846" indent="-209969" algn="l" defTabSz="419938" rtl="0" eaLnBrk="1" fontAlgn="base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469784" indent="-209969" algn="l" defTabSz="419938" rtl="0" eaLnBrk="1" fontAlgn="base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889722" indent="-209969" algn="l" defTabSz="419938" rtl="0" eaLnBrk="1" fontAlgn="base" hangingPunct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309660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aseline="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Engineer</a:t>
            </a:r>
          </a:p>
        </p:txBody>
      </p:sp>
      <p:sp>
        <p:nvSpPr>
          <p:cNvPr id="22" name="Content Placeholder 14"/>
          <p:cNvSpPr txBox="1">
            <a:spLocks/>
          </p:cNvSpPr>
          <p:nvPr/>
        </p:nvSpPr>
        <p:spPr bwMode="auto">
          <a:xfrm>
            <a:off x="353104" y="2842894"/>
            <a:ext cx="4043905" cy="7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330660" indent="-330660" algn="l" defTabSz="419938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SzPct val="80000"/>
              <a:buFont typeface="Wingdings 2" pitchFamily="18" charset="2"/>
              <a:buChar char="Ã"/>
              <a:defRPr sz="18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2400" indent="-262461" algn="l" defTabSz="419938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7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049846" indent="-209969" algn="l" defTabSz="419938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5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469784" indent="-209969" algn="l" defTabSz="419938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3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1889722" indent="-209969" algn="l" defTabSz="419938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»"/>
              <a:defRPr sz="11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309660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419938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0" baseline="0" dirty="0" err="1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Dr.</a:t>
            </a:r>
            <a:r>
              <a:rPr lang="en-GB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Noah Smith</a:t>
            </a:r>
            <a: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1300" baseline="0" dirty="0">
                <a:solidFill>
                  <a:schemeClr val="accent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E</a:t>
            </a:r>
            <a: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 </a:t>
            </a:r>
            <a:r>
              <a:rPr lang="en-GB" sz="1300" b="0" baseline="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Noah.Smith@woodmac.com</a:t>
            </a:r>
          </a:p>
        </p:txBody>
      </p:sp>
    </p:spTree>
    <p:extLst>
      <p:ext uri="{BB962C8B-B14F-4D97-AF65-F5344CB8AC3E}">
        <p14:creationId xmlns:p14="http://schemas.microsoft.com/office/powerpoint/2010/main" val="335604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56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36851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think-cell Slide" r:id="rId4" imgW="572" imgH="429" progId="TCLayout.ActiveDocument.1">
                  <p:embed/>
                </p:oleObj>
              </mc:Choice>
              <mc:Fallback>
                <p:oleObj name="think-cell Slide" r:id="rId4" imgW="572" imgH="429" progId="TCLayout.ActiveDocument.1">
                  <p:embed/>
                  <p:pic>
                    <p:nvPicPr>
                      <p:cNvPr id="40" name="Object 3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</a:t>
            </a:r>
            <a:r>
              <a:rPr lang="en-US" dirty="0" err="1"/>
              <a:t>verview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948256"/>
              </p:ext>
            </p:extLst>
          </p:nvPr>
        </p:nvGraphicFramePr>
        <p:xfrm>
          <a:off x="334800" y="1306094"/>
          <a:ext cx="9239250" cy="50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9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Maritime industry background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4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Cur</a:t>
                      </a: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rent challenges and opportunities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AIS (Automatic Identification System)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How it started, later developments and growing issue of spectrum congestion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VDES (VHF Data Exchange System)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How the system works, how it addresses issues with AIS and rollout timeline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marL="0" algn="r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New applications that are possible with VDES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-179388" algn="l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Benefits for weather reporting, navigation, Search and Rescue, Vessel Traffic Services and port logistics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Sea Traffic Management – an example of what is possible with VDES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19938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EU-funded project in the Baltic Sea provides a glimpse of the future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marL="0" algn="r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  <a:endParaRPr lang="en-GB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Outlook on terrestrial vs. satellite VDES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marL="0" algn="r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19938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Dramatic changes in the satellite industry create uncertainty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marL="0" algn="r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1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Roboto Medium" panose="02000000000000000000" pitchFamily="2" charset="0"/>
                          <a:cs typeface="Arial" panose="020B0604020202020204" pitchFamily="34" charset="0"/>
                        </a:rPr>
                        <a:t>Vesseltracker / Wood Mackenzie strategy</a:t>
                      </a: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marL="0" algn="r" defTabSz="419938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kern="12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19938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Roboto Light" panose="02000000000000000000" pitchFamily="2" charset="0"/>
                          <a:cs typeface="Arial" panose="020B0604020202020204" pitchFamily="34" charset="0"/>
                        </a:rPr>
                        <a:t>New internal customers give us a strong business case for VDES investment</a:t>
                      </a:r>
                      <a:endParaRPr lang="en-US" sz="1400" b="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b="1" i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10990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600" b="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36000" marR="108000" marT="36000" marB="36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19938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baseline="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97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0AD55-EF31-46BE-A2DD-DF77B2CF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The maritime industry is under pressure to improve its environmental record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AEAD51-3DCD-4A80-BA3F-52B91BC91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E196D4-FCEF-4B81-8F41-C2C441B17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AEC2F8-9D9D-4A95-AB90-FC558C5C7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00" y="4352212"/>
            <a:ext cx="5444374" cy="2002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8C0C54-6FEA-4581-A788-33DA8BF1FF53}"/>
              </a:ext>
            </a:extLst>
          </p:cNvPr>
          <p:cNvSpPr txBox="1"/>
          <p:nvPr/>
        </p:nvSpPr>
        <p:spPr>
          <a:xfrm>
            <a:off x="349406" y="1579565"/>
            <a:ext cx="5465468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maritime industry faces growing pressure to reduce its greenhouse gas emissions and protect the environment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But its relative carbon efficiency also makes shipping an attractive choice to displace other forms of transportation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For example: low-emission ferries could displace high-emission flights in many European markets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GB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Can we reduce emissions while accommodating more maritime traffic - </a:t>
            </a: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safely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9D658B-3420-48A1-AF06-293437599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850" y="1558473"/>
            <a:ext cx="3383649" cy="479590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F4CEF23-C76F-4ADD-BF92-6CB99F6D36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501" y="1006473"/>
            <a:ext cx="9207020" cy="552000"/>
          </a:xfrm>
        </p:spPr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But the global focus on reducing emissions also provides a unique growth opportunity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9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711CE451-BAC8-40A9-AD15-6D617284577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99914875"/>
              </p:ext>
            </p:extLst>
          </p:nvPr>
        </p:nvGraphicFramePr>
        <p:xfrm>
          <a:off x="338138" y="1657622"/>
          <a:ext cx="9217024" cy="4804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1707">
                  <a:extLst>
                    <a:ext uri="{9D8B030D-6E8A-4147-A177-3AD203B41FA5}">
                      <a16:colId xmlns:a16="http://schemas.microsoft.com/office/drawing/2014/main" xmlns="" val="1801467103"/>
                    </a:ext>
                  </a:extLst>
                </a:gridCol>
                <a:gridCol w="5915317">
                  <a:extLst>
                    <a:ext uri="{9D8B030D-6E8A-4147-A177-3AD203B41FA5}">
                      <a16:colId xmlns:a16="http://schemas.microsoft.com/office/drawing/2014/main" xmlns="" val="1325108050"/>
                    </a:ext>
                  </a:extLst>
                </a:gridCol>
              </a:tblGrid>
              <a:tr h="51200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Information gap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Consequences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1762877"/>
                  </a:ext>
                </a:extLst>
              </a:tr>
              <a:tr h="11362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Vessel routes unknown by other vessels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Increased risk of collision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Inefficient routing eg. Baltic Sea ferries forced to wait their turn to cross narrow passages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767562"/>
                  </a:ext>
                </a:extLst>
              </a:tr>
              <a:tr h="113621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Vessel routes unknown by shore-based authorities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Authorities can‘t support routing decisions based on weather, congestion or local knowledge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Reduced safety and increased delays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742456"/>
                  </a:ext>
                </a:extLst>
              </a:tr>
              <a:tr h="1136218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2"/>
                          </a:solidFill>
                        </a:rPr>
                        <a:t>Port and hinterland actors unware of vessel delays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Inefficient resource deployment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For example: port operators hold slots for vessels that can‘t make schedule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0304581"/>
                  </a:ext>
                </a:extLst>
              </a:tr>
              <a:tr h="883725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accent2"/>
                          </a:solidFill>
                        </a:rPr>
                        <a:t>Vessels don‘t know current port congestion status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800" dirty="0">
                          <a:solidFill>
                            <a:schemeClr val="accent2"/>
                          </a:solidFill>
                          <a:latin typeface="+mn-lt"/>
                        </a:rPr>
                        <a:t>Inefficient routing eg. speeding up to make schedule, then waiting in anchorage (i.e. Rush to Wait)</a:t>
                      </a:r>
                      <a:endParaRPr lang="en-US" sz="18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90031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53266F-C91A-481A-9A54-AEF0BC7A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barriers to a safe, clean and efficient future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82D9BC-591E-4DB6-9B34-CE57C9F78C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3B8F7A9-9B05-4BC4-9A47-9AB457802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0E0B9E47-DBB7-43F6-AA10-72E4EB5AADDB}"/>
              </a:ext>
            </a:extLst>
          </p:cNvPr>
          <p:cNvSpPr txBox="1">
            <a:spLocks/>
          </p:cNvSpPr>
          <p:nvPr/>
        </p:nvSpPr>
        <p:spPr>
          <a:xfrm>
            <a:off x="246024" y="996962"/>
            <a:ext cx="9207020" cy="552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 i="0" u="none" strike="noStrike" kern="1200" baseline="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Siloed information and barriers to collaboration have consequences</a:t>
            </a:r>
            <a:endParaRPr lang="en-US" b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2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0AD55-EF31-46BE-A2DD-DF77B2CF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AIS has become an important information-sharing tool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AEAD51-3DCD-4A80-BA3F-52B91BC91E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E196D4-FCEF-4B81-8F41-C2C441B175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8C0C54-6FEA-4581-A788-33DA8BF1FF53}"/>
              </a:ext>
            </a:extLst>
          </p:cNvPr>
          <p:cNvSpPr txBox="1"/>
          <p:nvPr/>
        </p:nvSpPr>
        <p:spPr>
          <a:xfrm>
            <a:off x="644413" y="1479162"/>
            <a:ext cx="42209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IMO mandate for the </a:t>
            </a: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Automatic Identification System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in 2002 has resulted in near-universal use. AIS transceivers are now installed on 200k+ vessels, base stations and Aids to Navigation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AIS is a major aid in avoiding collisions. Seafarers can view AIS and radar overlaid on ECDIS displays and hail nearby vessels by name to clarify intentions and alter course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global maritime industry, hungry for information, has also used AIS for many new and unintended applications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Examples: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destination port shows where vessels are planning to go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historical track shows where they have been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BAB49DE-984B-4387-94A9-088645BE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26290" y="1714848"/>
            <a:ext cx="3635297" cy="45453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6AB13468-3A46-48C5-BE44-5DC2EDB87E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0501" y="1006473"/>
            <a:ext cx="9207020" cy="552000"/>
          </a:xfrm>
        </p:spPr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Its widespread use has helped to digitize the maritime industry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1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But AIS is also becoming a victim of its own success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311B69-7D43-48A1-865E-D53BD369B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Wide adoption and new applications have caused AIS spectrum congestion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BF1CBB3-5A8B-44C2-A59E-736D2AB49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10" y="2024979"/>
            <a:ext cx="4053282" cy="2590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732020" y="1776157"/>
            <a:ext cx="422098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Since all commercial vessels were already using AIS, smaller vessels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pleasure craft voluntarily started to do so, too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Application-Specific Messages 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(ASMs) standardized in 2010, allow transmission of small informational text messages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water levels in canals, weather data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Consequences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Spectrum congestion, especially in dense traffic locations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Singapore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Growing interest in using AIS ASMs for even more new purposes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D81D1F-5301-4AF9-AC88-7C58A86A87C9}"/>
              </a:ext>
            </a:extLst>
          </p:cNvPr>
          <p:cNvSpPr txBox="1"/>
          <p:nvPr/>
        </p:nvSpPr>
        <p:spPr>
          <a:xfrm>
            <a:off x="5376161" y="4792386"/>
            <a:ext cx="42209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="0" baseline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AIS slot spectrum</a:t>
            </a:r>
          </a:p>
        </p:txBody>
      </p:sp>
    </p:spTree>
    <p:extLst>
      <p:ext uri="{BB962C8B-B14F-4D97-AF65-F5344CB8AC3E}">
        <p14:creationId xmlns:p14="http://schemas.microsoft.com/office/powerpoint/2010/main" val="381298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The solution: VHF Data Exchange System (VDES)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732020" y="1836158"/>
            <a:ext cx="422098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 information-sharing channels will free up existing AIS spectrum, ensuring that it remains effective for its original purpose: collision avoidance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lvl="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</a:pPr>
            <a:r>
              <a:rPr lang="en-US" sz="150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3 main components of VDES: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Existing </a:t>
            </a:r>
            <a:r>
              <a:rPr lang="en-US" sz="1500" baseline="0" dirty="0">
                <a:solidFill>
                  <a:srgbClr val="FF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AIS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New Application Specific Messages (</a:t>
            </a:r>
            <a:r>
              <a:rPr lang="en-US" sz="1500" baseline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ASMs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for local information sharing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Satellite links – both </a:t>
            </a:r>
            <a:r>
              <a:rPr lang="en-US" sz="1500" baseline="0" dirty="0">
                <a:solidFill>
                  <a:srgbClr val="06357A"/>
                </a:solidFill>
                <a:highlight>
                  <a:srgbClr val="FFFF00"/>
                </a:highlight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</a:t>
            </a:r>
            <a:r>
              <a:rPr lang="en-US" sz="1500" baseline="0" dirty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B5EC06-D153-4F30-B194-04172C91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962" y="2085760"/>
            <a:ext cx="3731075" cy="340186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813FC7A-DFD0-4FBD-A5D5-E3E6E7683864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Designed to complement – not replace – existing AIS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9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" panose="020B0604020202020204" pitchFamily="34" charset="0"/>
              </a:rPr>
              <a:t>Summary</a:t>
            </a:r>
            <a:r>
              <a:rPr lang="fr-FR" dirty="0">
                <a:latin typeface="Arial" panose="020B0604020202020204" pitchFamily="34" charset="0"/>
              </a:rPr>
              <a:t> of VDES </a:t>
            </a:r>
            <a:r>
              <a:rPr lang="fr-FR" dirty="0" err="1">
                <a:latin typeface="Arial" panose="020B0604020202020204" pitchFamily="34" charset="0"/>
              </a:rPr>
              <a:t>improvements</a:t>
            </a:r>
            <a:r>
              <a:rPr lang="fr-FR" dirty="0">
                <a:latin typeface="Arial" panose="020B0604020202020204" pitchFamily="34" charset="0"/>
              </a:rPr>
              <a:t> vs. </a:t>
            </a:r>
            <a:r>
              <a:rPr lang="fr-FR" dirty="0" err="1">
                <a:latin typeface="Arial" panose="020B0604020202020204" pitchFamily="34" charset="0"/>
              </a:rPr>
              <a:t>existing</a:t>
            </a:r>
            <a:r>
              <a:rPr lang="fr-FR" dirty="0">
                <a:latin typeface="Arial" panose="020B0604020202020204" pitchFamily="34" charset="0"/>
              </a:rPr>
              <a:t> AIS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328479" y="1739938"/>
            <a:ext cx="285406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Up to 32x more bandwidth vs. existing AIS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Satellite to ship communications worldwide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Improved authentication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header informs number of bytes in following message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Other improved cyber security and integrity features </a:t>
            </a:r>
            <a:r>
              <a:rPr lang="en-US" sz="1500" b="0" baseline="0" dirty="0" err="1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eg.</a:t>
            </a: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key management, encryption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57B850-6F12-4DC7-8C08-421F4B945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67" y="1680763"/>
            <a:ext cx="6092054" cy="39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BAE1F-C022-4E8C-A2EE-1440DD6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VDES rollout 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E1A0DD-2213-43A2-ABA9-436234853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9F734C4-3F95-4C31-A0C2-B367C423D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500" y="6588002"/>
            <a:ext cx="7200000" cy="246221"/>
          </a:xfrm>
        </p:spPr>
        <p:txBody>
          <a:bodyPr/>
          <a:lstStyle/>
          <a:p>
            <a:r>
              <a:rPr lang="en-US" dirty="0"/>
              <a:t>*International Association of Marine Aids to Navigation and Lighthouse Authorities. **International Telecommunication Union.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EA0360-96D1-4D50-9958-3CE677993B78}"/>
              </a:ext>
            </a:extLst>
          </p:cNvPr>
          <p:cNvSpPr txBox="1"/>
          <p:nvPr/>
        </p:nvSpPr>
        <p:spPr>
          <a:xfrm>
            <a:off x="370500" y="1650560"/>
            <a:ext cx="3464653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As with AIS: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Development is spurred by IALA* </a:t>
            </a:r>
          </a:p>
          <a:p>
            <a:pPr marL="742142" lvl="1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Spectrum approved by ITU**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Unlike AIS, no sign of IMO mandate – yet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Plenty of bandwidth set aside for as-yet unknown applications</a:t>
            </a: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endParaRPr lang="en-US" sz="1500" b="0" baseline="0" dirty="0">
              <a:solidFill>
                <a:srgbClr val="06357A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lvl="0" indent="-285750" defTabSz="457200" eaLnBrk="1" fontAlgn="auto" hangingPunct="1">
              <a:spcBef>
                <a:spcPts val="200"/>
              </a:spcBef>
              <a:spcAft>
                <a:spcPts val="500"/>
              </a:spcAft>
              <a:buClr>
                <a:srgbClr val="06357A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US" sz="1500" b="0" baseline="0" dirty="0">
                <a:solidFill>
                  <a:srgbClr val="06357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Easy upgrade for vessels. Existing AIS antenna and connections can be re-used, only the transceiver needs to be replaced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A813FC7A-DFD0-4FBD-A5D5-E3E6E7683864}"/>
              </a:ext>
            </a:extLst>
          </p:cNvPr>
          <p:cNvSpPr txBox="1">
            <a:spLocks/>
          </p:cNvSpPr>
          <p:nvPr/>
        </p:nvSpPr>
        <p:spPr>
          <a:xfrm>
            <a:off x="370501" y="999885"/>
            <a:ext cx="9207020" cy="552000"/>
          </a:xfrm>
          <a:prstGeom prst="rect">
            <a:avLst/>
          </a:prstGeom>
        </p:spPr>
        <p:txBody>
          <a:bodyPr lIns="0" tIns="45715" rIns="91429" bIns="45715" anchor="t" anchorCtr="0"/>
          <a:lstStyle>
            <a:lvl1pPr marL="0" marR="0" indent="0" algn="l" defTabSz="457200" rtl="0" eaLnBrk="1" fontAlgn="auto" latinLnBrk="0" hangingPunct="1">
              <a:lnSpc>
                <a:spcPts val="1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u="none" strike="noStrike" kern="1200" baseline="0" smtClean="0">
                <a:solidFill>
                  <a:schemeClr val="accent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360363" indent="-179388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6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2pPr>
            <a:lvl3pPr marL="534988" indent="-174625" algn="l" defTabSz="457200" rtl="0" eaLnBrk="1" latinLnBrk="0" hangingPunct="1">
              <a:spcBef>
                <a:spcPct val="20000"/>
              </a:spcBef>
              <a:buFont typeface="Lucida Grande"/>
              <a:buChar char="»"/>
              <a:defRPr sz="1400" kern="120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3pPr>
            <a:lvl4pPr marL="715963" marR="0" indent="-1809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»"/>
              <a:tabLst/>
              <a:defRPr sz="1200" kern="120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4pPr>
            <a:lvl5pPr marL="444500" indent="-2635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»"/>
              <a:defRPr lang="en-US" sz="2200" kern="1200" smtClean="0">
                <a:solidFill>
                  <a:srgbClr val="082566"/>
                </a:solidFill>
                <a:latin typeface="+mn-lt"/>
                <a:ea typeface="+mn-ea"/>
                <a:cs typeface="+mn-cs"/>
              </a:defRPr>
            </a:lvl5pPr>
            <a:lvl6pPr marL="895350" indent="-3603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Lucida Grande"/>
              <a:buChar char="»"/>
              <a:defRPr lang="en-US" sz="1000" b="1" i="0" kern="1200" smtClean="0">
                <a:solidFill>
                  <a:srgbClr val="1292DC"/>
                </a:solidFill>
                <a:latin typeface="Calibri"/>
                <a:ea typeface="+mn-ea"/>
                <a:cs typeface="Calibri"/>
              </a:defRPr>
            </a:lvl6pPr>
            <a:lvl7pPr marL="715962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lang="en-US" sz="1200" kern="1200" smtClean="0">
                <a:solidFill>
                  <a:srgbClr val="1292DC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Data is already out there!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369B39E-0CEA-4BC1-94D8-68291A239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096" y="2112769"/>
            <a:ext cx="5705324" cy="3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21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2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oodMac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baseline="0" dirty="0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baseline="0" dirty="0" err="1" smtClean="0">
            <a:solidFill>
              <a:schemeClr val="tx2"/>
            </a:solidFill>
            <a:latin typeface="+mn-lt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C1EA6EA7-6AD2-4559-8767-D728E63953EC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WoodMac Back Cover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76DAC5EF-66EC-4C61-AADA-99C5A2FBB88D}"/>
    </a:ext>
  </a:extLst>
</a:theme>
</file>

<file path=ppt/theme/theme3.xml><?xml version="1.0" encoding="utf-8"?>
<a:theme xmlns:a="http://schemas.openxmlformats.org/drawingml/2006/main" name="2_WoodMac Content Slides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baseline="0" dirty="0" err="1" smtClean="0"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  <a:prstDash val="sysDot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 anchor="ctr" anchorCtr="0">
        <a:noAutofit/>
      </a:bodyPr>
      <a:lstStyle>
        <a:defPPr algn="ctr">
          <a:defRPr sz="2000" baseline="0" dirty="0" err="1" smtClean="0">
            <a:solidFill>
              <a:srgbClr val="54585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47B9CD7B-7427-42E5-B2D2-EFB4E0CDA9DA}"/>
    </a:ext>
  </a:extLst>
</a:theme>
</file>

<file path=ppt/theme/theme4.xml><?xml version="1.0" encoding="utf-8"?>
<a:theme xmlns:a="http://schemas.openxmlformats.org/drawingml/2006/main" name="1_WoodMac Content Slides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baseline="0" dirty="0" err="1" smtClean="0"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90000" tIns="46800" rIns="90000" bIns="46800" rtlCol="0">
        <a:spAutoFit/>
      </a:bodyPr>
      <a:lstStyle>
        <a:defPPr algn="ctr">
          <a:defRPr b="0" baseline="0" dirty="0" smtClean="0">
            <a:solidFill>
              <a:schemeClr val="tx2"/>
            </a:solidFill>
            <a:latin typeface="+mj-lt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ADA18D08-48A1-46D3-8421-8676C74427B9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53712A-2EE3-4A30-95E1-C5F56A943B64}" vid="{E4C89E2F-B805-4FD6-B639-65FC4E40064B}"/>
    </a:ext>
  </a:extLst>
</a:theme>
</file>

<file path=ppt/theme/theme6.xml><?xml version="1.0" encoding="utf-8"?>
<a:theme xmlns:a="http://schemas.openxmlformats.org/drawingml/2006/main" name="1_WoodMac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baseline="0" dirty="0" smtClean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200" b="0" baseline="0" dirty="0" err="1" smtClean="0">
            <a:solidFill>
              <a:schemeClr val="tx2"/>
            </a:solidFill>
            <a:latin typeface="+mn-lt"/>
            <a:ea typeface="Roboto" panose="02000000000000000000" pitchFamily="2" charset="0"/>
            <a:cs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C1EA6EA7-6AD2-4559-8767-D728E63953EC}"/>
    </a:ext>
  </a:extLst>
</a:theme>
</file>

<file path=ppt/theme/theme7.xml><?xml version="1.0" encoding="utf-8"?>
<a:theme xmlns:a="http://schemas.openxmlformats.org/drawingml/2006/main" name="6_WoodMac Back Cover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76DAC5EF-66EC-4C61-AADA-99C5A2FBB88D}"/>
    </a:ext>
  </a:extLst>
</a:theme>
</file>

<file path=ppt/theme/theme8.xml><?xml version="1.0" encoding="utf-8"?>
<a:theme xmlns:a="http://schemas.openxmlformats.org/drawingml/2006/main" name="3_WoodMac Content Slides">
  <a:themeElements>
    <a:clrScheme name="WoodMac-Verisk-New">
      <a:dk1>
        <a:srgbClr val="0D1641"/>
      </a:dk1>
      <a:lt1>
        <a:sysClr val="window" lastClr="FFFFFF"/>
      </a:lt1>
      <a:dk2>
        <a:srgbClr val="006BA6"/>
      </a:dk2>
      <a:lt2>
        <a:srgbClr val="C0C0C0"/>
      </a:lt2>
      <a:accent1>
        <a:srgbClr val="00A4E3"/>
      </a:accent1>
      <a:accent2>
        <a:srgbClr val="06357A"/>
      </a:accent2>
      <a:accent3>
        <a:srgbClr val="54585A"/>
      </a:accent3>
      <a:accent4>
        <a:srgbClr val="008542"/>
      </a:accent4>
      <a:accent5>
        <a:srgbClr val="EAA814"/>
      </a:accent5>
      <a:accent6>
        <a:srgbClr val="A31C37"/>
      </a:accent6>
      <a:hlink>
        <a:srgbClr val="06357A"/>
      </a:hlink>
      <a:folHlink>
        <a:srgbClr val="00A4E3"/>
      </a:folHlink>
    </a:clrScheme>
    <a:fontScheme name="Wood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 baseline="0" dirty="0" err="1" smtClean="0"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  <a:prstDash val="sysDot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rtlCol="0" anchor="ctr" anchorCtr="0">
        <a:noAutofit/>
      </a:bodyPr>
      <a:lstStyle>
        <a:defPPr algn="ctr">
          <a:defRPr sz="2000" baseline="0" dirty="0" err="1" smtClean="0">
            <a:solidFill>
              <a:srgbClr val="54585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253712A-2EE3-4A30-95E1-C5F56A943B64}" vid="{47B9CD7B-7427-42E5-B2D2-EFB4E0CDA9DA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53712A-2EE3-4A30-95E1-C5F56A943B64}" vid="{E4C89E2F-B805-4FD6-B639-65FC4E4006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C58A9630705468391974C799B3524" ma:contentTypeVersion="7" ma:contentTypeDescription="Create a new document." ma:contentTypeScope="" ma:versionID="c99514c469c8e5c5745e79438fe886d8">
  <xsd:schema xmlns:xsd="http://www.w3.org/2001/XMLSchema" xmlns:xs="http://www.w3.org/2001/XMLSchema" xmlns:p="http://schemas.microsoft.com/office/2006/metadata/properties" xmlns:ns2="4ecbdf14-8b95-4ef9-88eb-029360fdaf56" xmlns:ns3="df10bb94-affa-4a83-92ca-f78c45678cb0" targetNamespace="http://schemas.microsoft.com/office/2006/metadata/properties" ma:root="true" ma:fieldsID="df4591e712ad1b54dfd7d74a771459a9" ns2:_="" ns3:_="">
    <xsd:import namespace="4ecbdf14-8b95-4ef9-88eb-029360fdaf56"/>
    <xsd:import namespace="df10bb94-affa-4a83-92ca-f78c45678c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bdf14-8b95-4ef9-88eb-029360fda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0bb94-affa-4a83-92ca-f78c45678c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7892A7-1521-4A83-82C4-3C25D56BFE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6C7D56-D6E8-4F0D-8D6E-1B75D21DC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cbdf14-8b95-4ef9-88eb-029360fdaf56"/>
    <ds:schemaRef ds:uri="df10bb94-affa-4a83-92ca-f78c45678c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A0134F-6997-41EA-A34C-EB54D2272FAA}">
  <ds:schemaRefs>
    <ds:schemaRef ds:uri="http://schemas.microsoft.com/office/2006/documentManagement/types"/>
    <ds:schemaRef ds:uri="http://purl.org/dc/terms/"/>
    <ds:schemaRef ds:uri="http://purl.org/dc/dcmitype/"/>
    <ds:schemaRef ds:uri="df10bb94-affa-4a83-92ca-f78c45678cb0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ecbdf14-8b95-4ef9-88eb-029360fdaf5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WoodMac</Template>
  <TotalTime>1478</TotalTime>
  <Words>1374</Words>
  <Application>Microsoft Macintosh PowerPoint</Application>
  <PresentationFormat>A4 Paper (210x297 mm)</PresentationFormat>
  <Paragraphs>168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Lucida Grande</vt:lpstr>
      <vt:lpstr>ＭＳ Ｐゴシック</vt:lpstr>
      <vt:lpstr>Roboto</vt:lpstr>
      <vt:lpstr>Roboto Black</vt:lpstr>
      <vt:lpstr>Roboto Light</vt:lpstr>
      <vt:lpstr>Roboto Medium</vt:lpstr>
      <vt:lpstr>Wingdings 2</vt:lpstr>
      <vt:lpstr>WoodMac</vt:lpstr>
      <vt:lpstr>5_WoodMac Back Cover</vt:lpstr>
      <vt:lpstr>2_WoodMac Content Slides</vt:lpstr>
      <vt:lpstr>1_WoodMac Content Slides</vt:lpstr>
      <vt:lpstr>1_Office Theme</vt:lpstr>
      <vt:lpstr>1_WoodMac</vt:lpstr>
      <vt:lpstr>6_WoodMac Back Cover</vt:lpstr>
      <vt:lpstr>3_WoodMac Content Slides</vt:lpstr>
      <vt:lpstr>2_Office Theme</vt:lpstr>
      <vt:lpstr>think-cell Slide</vt:lpstr>
      <vt:lpstr>VDES – the next generation of AIS</vt:lpstr>
      <vt:lpstr>Overview</vt:lpstr>
      <vt:lpstr>The maritime industry is under pressure to improve its environmental record </vt:lpstr>
      <vt:lpstr>Current barriers to a safe, clean and efficient future </vt:lpstr>
      <vt:lpstr>AIS has become an important information-sharing tool</vt:lpstr>
      <vt:lpstr>But AIS is also becoming a victim of its own success </vt:lpstr>
      <vt:lpstr>The solution: VHF Data Exchange System (VDES)</vt:lpstr>
      <vt:lpstr>Summary of VDES improvements vs. existing AIS</vt:lpstr>
      <vt:lpstr>VDES rollout timeline</vt:lpstr>
      <vt:lpstr>Exciting applications that are possible with VDES</vt:lpstr>
      <vt:lpstr>Sea Traffic Management provides a glimpse of the future</vt:lpstr>
      <vt:lpstr>Real Time Ferries – STM’s ferry-specific project</vt:lpstr>
      <vt:lpstr>A big unknown: the role of terrestrial vs. satellite VDES</vt:lpstr>
      <vt:lpstr>We have a strong business case for VDES investment</vt:lpstr>
      <vt:lpstr>Vesseltracker VDES strategy</vt:lpstr>
      <vt:lpstr>PowerPoint Presentation</vt:lpstr>
      <vt:lpstr>Contacts</vt:lpstr>
      <vt:lpstr>PowerPoint Presentation</vt:lpstr>
    </vt:vector>
  </TitlesOfParts>
  <Company>Wood Mackenzie LTD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template rules</dc:title>
  <dc:creator>Blomley, Kim</dc:creator>
  <cp:lastModifiedBy>Roberta Weisbrod</cp:lastModifiedBy>
  <cp:revision>40</cp:revision>
  <cp:lastPrinted>2018-05-25T03:44:13Z</cp:lastPrinted>
  <dcterms:created xsi:type="dcterms:W3CDTF">2019-10-10T14:13:32Z</dcterms:created>
  <dcterms:modified xsi:type="dcterms:W3CDTF">2020-06-19T13:42:07Z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0x010100B19C58A9630705468391974C799B3524</vt:lpwstr>
  </property>
</Properties>
</file>