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6" r:id="rId2"/>
    <p:sldId id="304" r:id="rId3"/>
    <p:sldId id="310" r:id="rId4"/>
    <p:sldId id="311" r:id="rId5"/>
    <p:sldId id="305" r:id="rId6"/>
    <p:sldId id="306" r:id="rId7"/>
    <p:sldId id="314" r:id="rId8"/>
    <p:sldId id="307" r:id="rId9"/>
    <p:sldId id="315" r:id="rId10"/>
    <p:sldId id="312" r:id="rId11"/>
    <p:sldId id="28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692" autoAdjust="0"/>
  </p:normalViewPr>
  <p:slideViewPr>
    <p:cSldViewPr snapToGrid="0" snapToObjects="1">
      <p:cViewPr>
        <p:scale>
          <a:sx n="100" d="100"/>
          <a:sy n="100" d="100"/>
        </p:scale>
        <p:origin x="-216" y="-17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C1FE-2BFC-B543-91D6-5F6C7DF623A6}" type="datetimeFigureOut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A4572-0EDA-4B49-9D4C-32EA70B18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3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B2CE-0C16-5944-9F91-0B354F30A034}" type="datetimeFigureOut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BD7A7-809A-EB42-A57B-B81F8B551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3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SHOUT OUT TO HEIKE – MORAL AND INTELLICTUAL ASSISTANCE</a:t>
            </a:r>
          </a:p>
          <a:p>
            <a:r>
              <a:rPr lang="en-US" baseline="0" dirty="0" smtClean="0"/>
              <a:t>What we do relates to the data we general</a:t>
            </a:r>
          </a:p>
          <a:p>
            <a:r>
              <a:rPr lang="en-US" baseline="0" dirty="0" smtClean="0"/>
              <a:t>Findings from database about causes  -- we commission research about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1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Ferry Safety.org</a:t>
            </a:r>
            <a:r>
              <a:rPr lang="en-US" baseline="0" dirty="0" smtClean="0"/>
              <a:t> for more information</a:t>
            </a:r>
          </a:p>
          <a:p>
            <a:r>
              <a:rPr lang="en-US" baseline="0" dirty="0" smtClean="0"/>
              <a:t>FOCUS ON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YESTERDAY</a:t>
            </a:r>
            <a:r>
              <a:rPr lang="en-US" b="1" baseline="0" dirty="0" smtClean="0"/>
              <a:t> I SPOKE ABOUT TRAINING --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SINGAPORE STRAITS DON</a:t>
            </a:r>
            <a:r>
              <a:rPr lang="uk-UA" b="1" dirty="0" smtClean="0"/>
              <a:t>’</a:t>
            </a:r>
            <a:r>
              <a:rPr lang="en-US" b="1" dirty="0" smtClean="0"/>
              <a:t>T HAVE  WEATHER PROBLEM   CAN SEE WHAT IS HAPPENING ON ROUTE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developed</a:t>
            </a:r>
            <a:r>
              <a:rPr lang="en-US" baseline="0" dirty="0" smtClean="0"/>
              <a:t> at the University at Albany by colleagues; analogous 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6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D7A7-809A-EB42-A57B-B81F8B5513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FF0-3878-FE42-9F77-FE242798400F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0369-4C91-0648-B5B1-5DC7C309A6C8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7B66-25D4-D64A-8CA1-C8AE58BC8A1B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2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94F-B04C-714A-8581-446BB8246BE4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2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496-7EFB-BE4F-A24D-0C18B9C6CBAA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33F-670F-3249-AE1E-F07B769C12BA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571752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2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D25-E6CB-3E4A-954E-C690124F0CE5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6313-659E-FF48-84D6-C90C58BC400E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65BA-6137-4B4E-8891-BED80E68DD34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5114-EAEC-8F46-9933-AD7B34040F01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2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C2E8-83A9-2741-8429-3C4FEC5C55B5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5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CC6EB-97DB-A44A-B1DB-48E95E6F873A}" type="datetime1">
              <a:rPr lang="en-US" smtClean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4687625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4687624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7D8596-7F0F-9E4D-A551-528EFEC3A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ferrysafety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rysafety.org/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543050"/>
            <a:ext cx="7408333" cy="3051572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Safety @ Sea Conference: August 29, 2019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Marina Mandarin , Singapore.</a:t>
            </a: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Technological initiatives / developments to enhance ferry safety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2809876" y="3133726"/>
            <a:ext cx="3257550" cy="8286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19450" y="3962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hlinkClick r:id="rId3"/>
              </a:rPr>
              <a:t> www.ferrysafety.o</a:t>
            </a:r>
            <a:r>
              <a:rPr lang="en-US" b="1" dirty="0" smtClean="0">
                <a:solidFill>
                  <a:schemeClr val="tx2"/>
                </a:solidFill>
              </a:rPr>
              <a:t>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393031"/>
            <a:ext cx="7408333" cy="32015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/>
              <a:t>Technology 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Causes </a:t>
            </a:r>
            <a:r>
              <a:rPr lang="en-US" sz="2800" b="1" dirty="0" smtClean="0"/>
              <a:t>social change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Influences regulations &amp; enforcement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Influences policies , practices (including safety culture) because :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Technology can make things happen, even</a:t>
            </a:r>
          </a:p>
          <a:p>
            <a:pPr>
              <a:buNone/>
            </a:pPr>
            <a:r>
              <a:rPr lang="en-US" sz="2800" b="1" dirty="0" smtClean="0"/>
              <a:t>with minimal resources.</a:t>
            </a: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Focus on Technology 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5765801" y="4012460"/>
            <a:ext cx="2514600" cy="8738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727106"/>
            <a:ext cx="5829300" cy="9106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Thank you!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535907"/>
            <a:ext cx="6477000" cy="326469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Captain  Nurur Rahman  </a:t>
            </a:r>
            <a:r>
              <a:rPr lang="en-US" b="1" dirty="0" smtClean="0">
                <a:solidFill>
                  <a:schemeClr val="tx1"/>
                </a:solidFill>
              </a:rPr>
              <a:t>AFNI , MAIMS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Worldwide Ferry Safety </a:t>
            </a:r>
            <a:r>
              <a:rPr lang="en-US" sz="2400" b="1" dirty="0" smtClean="0">
                <a:solidFill>
                  <a:schemeClr val="tx1"/>
                </a:solidFill>
              </a:rPr>
              <a:t>Association</a:t>
            </a:r>
          </a:p>
          <a:p>
            <a:r>
              <a:rPr lang="en-US" sz="2400" b="1" dirty="0" smtClean="0">
                <a:solidFill>
                  <a:srgbClr val="000000"/>
                </a:solidFill>
                <a:hlinkClick r:id="rId3"/>
              </a:rPr>
              <a:t>www.ferrysafety.org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Please plan to attend: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Ferry Safety &amp; Technology Conference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April 20-22, 2020 : New York City, USA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3019425" y="4171950"/>
            <a:ext cx="3181349" cy="971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533525"/>
            <a:ext cx="7814732" cy="333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Outline of Presentation :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Who we are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Issues and Solutions</a:t>
            </a:r>
          </a:p>
          <a:p>
            <a:pPr lvl="1"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Human Error</a:t>
            </a:r>
          </a:p>
          <a:p>
            <a:pPr lvl="1"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Weather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Technology &amp; Ferry Safety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5705475" y="4095750"/>
            <a:ext cx="2752725" cy="771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781175"/>
            <a:ext cx="7408333" cy="3122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Mission:  </a:t>
            </a:r>
            <a:r>
              <a:rPr lang="en-US" sz="2800" dirty="0" smtClean="0"/>
              <a:t>Save lives by reducing ferry fatalities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How: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Work in Realm of Data, Research, Information, Technology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Encouraging the next generation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Special Projects: Application of technologies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Worldwide Ferry Safety Association: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Who We Are</a:t>
            </a:r>
            <a:endParaRPr lang="en-US" dirty="0"/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6172200" y="4438650"/>
            <a:ext cx="2514600" cy="704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493044"/>
            <a:ext cx="7545651" cy="3101579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Maintain </a:t>
            </a:r>
            <a:r>
              <a:rPr lang="en-US" sz="2600" b="1" dirty="0" smtClean="0">
                <a:solidFill>
                  <a:schemeClr val="tx1"/>
                </a:solidFill>
              </a:rPr>
              <a:t>database of ferry fatalities </a:t>
            </a:r>
            <a:r>
              <a:rPr lang="en-US" sz="2600" dirty="0" smtClean="0">
                <a:solidFill>
                  <a:schemeClr val="tx1"/>
                </a:solidFill>
              </a:rPr>
              <a:t>since 2000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Commission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research</a:t>
            </a:r>
            <a:r>
              <a:rPr lang="en-US" sz="2600" dirty="0" smtClean="0">
                <a:solidFill>
                  <a:schemeClr val="tx1"/>
                </a:solidFill>
              </a:rPr>
              <a:t> on ferry systems &amp; solutions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Sponsor international Student design competition </a:t>
            </a:r>
            <a:r>
              <a:rPr lang="en-US" sz="2600" dirty="0" smtClean="0">
                <a:solidFill>
                  <a:schemeClr val="tx1"/>
                </a:solidFill>
              </a:rPr>
              <a:t>for safe affordable ferry – going into 7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 annual competition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Singapore Straits ferry 2017-18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Philippines Ferry 2018-2019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Convene Ferry Safety and Technology Conference</a:t>
            </a:r>
            <a:r>
              <a:rPr lang="en-US" sz="2600" dirty="0" smtClean="0">
                <a:solidFill>
                  <a:schemeClr val="tx1"/>
                </a:solidFill>
              </a:rPr>
              <a:t> – 6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 annual : </a:t>
            </a:r>
            <a:r>
              <a:rPr lang="en-US" sz="2400" dirty="0" smtClean="0">
                <a:solidFill>
                  <a:schemeClr val="tx1"/>
                </a:solidFill>
              </a:rPr>
              <a:t>April 20-22, 2020 NYC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We Do</a:t>
            </a:r>
            <a:endParaRPr lang="en-US" dirty="0"/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5903119" y="4127668"/>
            <a:ext cx="2514600" cy="61720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1589"/>
            <a:ext cx="8458200" cy="33230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000" b="1" dirty="0" smtClean="0"/>
              <a:t>Causes and solutions</a:t>
            </a:r>
          </a:p>
          <a:p>
            <a:pPr algn="ctr">
              <a:buNone/>
            </a:pPr>
            <a:endParaRPr lang="en-US" sz="3200" b="1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b="1" u="sng" dirty="0" smtClean="0"/>
              <a:t>Cause			%		Solution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 smtClean="0"/>
              <a:t>Human Error		75-92%     	Training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b="1" dirty="0" smtClean="0"/>
              <a:t>Weather    		50%		Actionable timely info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 smtClean="0"/>
              <a:t>Overcrowding 		29%       		Counting &amp; enforcement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 smtClean="0"/>
              <a:t>Collision		22%		AIS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 smtClean="0"/>
              <a:t>Other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3200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 smtClean="0"/>
              <a:t>Adds up to more than 100% because of multiple causes each accident</a:t>
            </a:r>
          </a:p>
          <a:p>
            <a:pPr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1067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 analysis on Safety of Ferries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6393656" y="4171950"/>
            <a:ext cx="2293144" cy="600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321594"/>
            <a:ext cx="7408333" cy="327302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/>
              <a:t>Issues: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/>
              <a:t>Detection</a:t>
            </a:r>
            <a:r>
              <a:rPr lang="en-US" dirty="0" smtClean="0"/>
              <a:t> – two levels at the macro and the very local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i="1" dirty="0" smtClean="0"/>
              <a:t>Macro</a:t>
            </a:r>
            <a:r>
              <a:rPr lang="en-US" dirty="0" smtClean="0"/>
              <a:t> – Broad weather patterns detected by satellites – but currently dearth of equatorial region by big satellites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i="1" dirty="0" smtClean="0"/>
              <a:t>Solution : </a:t>
            </a:r>
            <a:r>
              <a:rPr lang="en-US" dirty="0" smtClean="0"/>
              <a:t> </a:t>
            </a:r>
            <a:r>
              <a:rPr lang="en-US" dirty="0" err="1" smtClean="0"/>
              <a:t>Nanosatellites</a:t>
            </a:r>
            <a:r>
              <a:rPr lang="en-US" dirty="0" smtClean="0"/>
              <a:t>  (shoebox size)  Multiple </a:t>
            </a:r>
            <a:r>
              <a:rPr lang="en-US" dirty="0" err="1" smtClean="0"/>
              <a:t>nanosatellites</a:t>
            </a:r>
            <a:r>
              <a:rPr lang="en-US" dirty="0" smtClean="0"/>
              <a:t> for each rocket  launch and each </a:t>
            </a:r>
            <a:r>
              <a:rPr lang="en-US" dirty="0" err="1" smtClean="0"/>
              <a:t>nano</a:t>
            </a:r>
            <a:r>
              <a:rPr lang="en-US" dirty="0" smtClean="0"/>
              <a:t> can have specific sensors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Very local --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Sudden Hazardous Weather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5765801" y="4012460"/>
            <a:ext cx="2514600" cy="667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6" y="1457325"/>
            <a:ext cx="4273549" cy="26860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-satellites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6" y="4262050"/>
            <a:ext cx="445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3kg – 10 kg in weight; shoe-box sized</a:t>
            </a:r>
            <a:endParaRPr lang="en-US" b="1" dirty="0"/>
          </a:p>
        </p:txBody>
      </p:sp>
      <p:pic>
        <p:nvPicPr>
          <p:cNvPr id="8194" name="Picture 2" descr="CubeSat launches with forecas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57326"/>
            <a:ext cx="4486275" cy="1450181"/>
          </a:xfrm>
          <a:prstGeom prst="rect">
            <a:avLst/>
          </a:prstGeom>
          <a:noFill/>
        </p:spPr>
      </p:pic>
      <p:pic>
        <p:nvPicPr>
          <p:cNvPr id="8196" name="Picture 4" descr="Nanosatellites by nations and contin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926" y="3143250"/>
            <a:ext cx="3409950" cy="1235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4757738"/>
            <a:ext cx="49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Courtesy: </a:t>
            </a:r>
            <a:r>
              <a:rPr lang="en-US" sz="1400" b="1" dirty="0" err="1" smtClean="0"/>
              <a:t>Karsten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Ingermann</a:t>
            </a:r>
            <a:r>
              <a:rPr lang="en-US" sz="1400" b="1" dirty="0" smtClean="0"/>
              <a:t> Pedersen / </a:t>
            </a:r>
            <a:r>
              <a:rPr lang="en-US" sz="1400" b="1" dirty="0" err="1" smtClean="0"/>
              <a:t>aerialmarine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0" y="4596155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                </a:t>
            </a:r>
          </a:p>
          <a:p>
            <a:r>
              <a:rPr lang="en-US" sz="1400" b="1" dirty="0" smtClean="0">
                <a:cs typeface="Arial" pitchFamily="34" charset="0"/>
              </a:rPr>
              <a:t>Info at: https://www.nanosats.eu</a:t>
            </a:r>
            <a:endParaRPr 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1000126"/>
            <a:ext cx="7408333" cy="3936206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b="1" i="1" dirty="0" smtClean="0"/>
              <a:t>Problem</a:t>
            </a:r>
            <a:r>
              <a:rPr lang="en-US" dirty="0" smtClean="0"/>
              <a:t> – weather alerts for ‘big storm in next 7 hours’ not as actionable as in next hour or two.</a:t>
            </a:r>
          </a:p>
          <a:p>
            <a:pPr>
              <a:buFont typeface="Arial" charset="0"/>
              <a:buChar char="•"/>
            </a:pPr>
            <a:r>
              <a:rPr lang="en-US" b="1" i="1" dirty="0" smtClean="0"/>
              <a:t>Technology Solution </a:t>
            </a:r>
            <a:r>
              <a:rPr lang="en-US" dirty="0" smtClean="0"/>
              <a:t>– Automatic weather monitors on landings and on vessels.  Data is transmitted to terminals – but also analyzed to develop predictive algorithms.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Washington State Ferries has on ferries.</a:t>
            </a:r>
          </a:p>
          <a:p>
            <a:pPr lvl="2">
              <a:buFont typeface="Arial" charset="0"/>
              <a:buChar char="•"/>
            </a:pPr>
            <a:r>
              <a:rPr lang="en-US" sz="2200" dirty="0" smtClean="0"/>
              <a:t>But they cost in the thousands</a:t>
            </a:r>
          </a:p>
          <a:p>
            <a:pPr lvl="2">
              <a:buFont typeface="Arial" charset="0"/>
              <a:buChar char="•"/>
            </a:pPr>
            <a:r>
              <a:rPr lang="en-US" sz="2200" b="1" i="1" dirty="0" smtClean="0"/>
              <a:t>New solution </a:t>
            </a:r>
            <a:r>
              <a:rPr lang="en-US" sz="2200" dirty="0" smtClean="0"/>
              <a:t>low cost weather monitors – inexpensive sensors; raspberry pi computing power – inexpensive; open source programs; 3D printed case; few hundred dollars; one week plus repairs simple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463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Sudden hazardous weather at local level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object 25"/>
          <p:cNvSpPr>
            <a:spLocks noChangeArrowheads="1"/>
          </p:cNvSpPr>
          <p:nvPr/>
        </p:nvSpPr>
        <p:spPr bwMode="auto">
          <a:xfrm>
            <a:off x="6488906" y="4464844"/>
            <a:ext cx="2312194" cy="471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Low cost weather monitors &amp; 3-D  printers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SAMSUNG\Documents\WFSA MPA COP2\Low cost Weather Monitors for terminals and ferri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341" y="1306116"/>
            <a:ext cx="2588419" cy="2588419"/>
          </a:xfrm>
          <a:prstGeom prst="rect">
            <a:avLst/>
          </a:prstGeom>
          <a:noFill/>
        </p:spPr>
      </p:pic>
      <p:pic>
        <p:nvPicPr>
          <p:cNvPr id="1027" name="Picture 3" descr="C:\Users\SAMSUNG\Documents\WFSA MPA COP2\3-D Printers for weather displ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6" y="1428750"/>
            <a:ext cx="2705099" cy="2465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340" y="4093369"/>
            <a:ext cx="342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cost weather monitors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1625" y="3954869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3-D printing specimen</a:t>
            </a:r>
            <a:endParaRPr lang="en-US" b="1" dirty="0"/>
          </a:p>
        </p:txBody>
      </p:sp>
      <p:sp>
        <p:nvSpPr>
          <p:cNvPr id="8" name="object 25"/>
          <p:cNvSpPr>
            <a:spLocks noChangeArrowheads="1"/>
          </p:cNvSpPr>
          <p:nvPr/>
        </p:nvSpPr>
        <p:spPr bwMode="auto">
          <a:xfrm>
            <a:off x="5743575" y="4370368"/>
            <a:ext cx="2514600" cy="7319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340" y="4579144"/>
            <a:ext cx="435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Courtesy: Berg George &amp; Catherine Lawson/ University of  Albany, USA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SA - Weisbrod" id="{64D47B5E-EA17-744C-8D02-8134AB60A3CF}" vid="{11A0094C-D73A-6A4F-B5FE-BF2E066F97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WFSA - Weisbrod</Template>
  <TotalTime>557</TotalTime>
  <Words>492</Words>
  <Application>Microsoft Macintosh PowerPoint</Application>
  <PresentationFormat>On-screen Show (16:9)</PresentationFormat>
  <Paragraphs>89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Candara</vt:lpstr>
      <vt:lpstr>Symbol</vt:lpstr>
      <vt:lpstr>Wingdings</vt:lpstr>
      <vt:lpstr>Arial</vt:lpstr>
      <vt:lpstr>Theme1</vt:lpstr>
      <vt:lpstr> Technological initiatives / developments to enhance ferry safety </vt:lpstr>
      <vt:lpstr>Technology &amp; Ferry Safety</vt:lpstr>
      <vt:lpstr>Worldwide Ferry Safety Association: Who We Are</vt:lpstr>
      <vt:lpstr>What We Do</vt:lpstr>
      <vt:lpstr>Data  analysis on Safety of Ferries</vt:lpstr>
      <vt:lpstr>Sudden Hazardous Weather</vt:lpstr>
      <vt:lpstr>Nano-satellites</vt:lpstr>
      <vt:lpstr>Sudden hazardous weather at local level</vt:lpstr>
      <vt:lpstr> Low cost weather monitors &amp; 3-D  printers</vt:lpstr>
      <vt:lpstr>Why Focus on Technology ?</vt:lpstr>
      <vt:lpstr>Thank you! 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ferries:           Innovative Technologies &amp; Ferry Safety</dc:title>
  <dc:creator>Roberta Weisbrod</dc:creator>
  <cp:lastModifiedBy>Roberta Weisbrod</cp:lastModifiedBy>
  <cp:revision>93</cp:revision>
  <dcterms:created xsi:type="dcterms:W3CDTF">2018-05-28T22:32:55Z</dcterms:created>
  <dcterms:modified xsi:type="dcterms:W3CDTF">2019-09-27T13:14:03Z</dcterms:modified>
</cp:coreProperties>
</file>