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4" r:id="rId3"/>
    <p:sldId id="305" r:id="rId4"/>
    <p:sldId id="306" r:id="rId5"/>
    <p:sldId id="307" r:id="rId6"/>
    <p:sldId id="309" r:id="rId7"/>
    <p:sldId id="308" r:id="rId8"/>
    <p:sldId id="283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 autoAdjust="0"/>
    <p:restoredTop sz="93692" autoAdjust="0"/>
  </p:normalViewPr>
  <p:slideViewPr>
    <p:cSldViewPr snapToGrid="0" snapToObjects="1">
      <p:cViewPr>
        <p:scale>
          <a:sx n="100" d="100"/>
          <a:sy n="100" d="100"/>
        </p:scale>
        <p:origin x="-216" y="-176"/>
      </p:cViewPr>
      <p:guideLst>
        <p:guide orient="horz" pos="2160"/>
        <p:guide pos="3840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5C1FE-2BFC-B543-91D6-5F6C7DF623A6}" type="datetimeFigureOut">
              <a:rPr lang="en-US" smtClean="0"/>
              <a:pPr/>
              <a:t>9/27/19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A4572-0EDA-4B49-9D4C-32EA70B185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431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5B2CE-0C16-5944-9F91-0B354F30A034}" type="datetimeFigureOut">
              <a:rPr lang="en-US" smtClean="0"/>
              <a:pPr/>
              <a:t>9/27/19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BD7A7-809A-EB42-A57B-B81F8B5513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334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BD7A7-809A-EB42-A57B-B81F8B55138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3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BD7A7-809A-EB42-A57B-B81F8B55138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1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FFF0-3878-FE42-9F77-FE242798400F}" type="datetime1">
              <a:rPr lang="en-US" smtClean="0"/>
              <a:pPr/>
              <a:t>9/27/19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596-7F0F-9E4D-A551-528EFEC3A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0369-4C91-0648-B5B1-5DC7C309A6C8}" type="datetime1">
              <a:rPr lang="en-US" smtClean="0"/>
              <a:pPr/>
              <a:t>9/27/19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596-7F0F-9E4D-A551-528EFEC3A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7B66-25D4-D64A-8CA1-C8AE58BC8A1B}" type="datetime1">
              <a:rPr lang="en-US" smtClean="0"/>
              <a:pPr/>
              <a:t>9/27/19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596-7F0F-9E4D-A551-528EFEC3AAF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2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194F-B04C-714A-8581-446BB8246BE4}" type="datetime1">
              <a:rPr lang="en-US" smtClean="0"/>
              <a:pPr/>
              <a:t>9/27/19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596-7F0F-9E4D-A551-528EFEC3AA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40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2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90" y="3055632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7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1E496-7EFB-BE4F-A24D-0C18B9C6CBAA}" type="datetime1">
              <a:rPr lang="en-US" smtClean="0"/>
              <a:pPr/>
              <a:t>9/27/19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596-7F0F-9E4D-A551-528EFEC3A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333F-670F-3249-AE1E-F07B769C12BA}" type="datetime1">
              <a:rPr lang="en-US" smtClean="0"/>
              <a:pPr/>
              <a:t>9/27/19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596-7F0F-9E4D-A551-528EFEC3AA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2571752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2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3D25-E6CB-3E4A-954E-C690124F0CE5}" type="datetime1">
              <a:rPr lang="en-US" smtClean="0"/>
              <a:pPr/>
              <a:t>9/27/19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596-7F0F-9E4D-A551-528EFEC3A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6313-659E-FF48-84D6-C90C58BC400E}" type="datetime1">
              <a:rPr lang="en-US" smtClean="0"/>
              <a:pPr/>
              <a:t>9/27/19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596-7F0F-9E4D-A551-528EFEC3A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65BA-6137-4B4E-8891-BED80E68DD34}" type="datetime1">
              <a:rPr lang="en-US" smtClean="0"/>
              <a:pPr/>
              <a:t>9/27/19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596-7F0F-9E4D-A551-528EFEC3A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5114-EAEC-8F46-9933-AD7B34040F01}" type="datetime1">
              <a:rPr lang="en-US" smtClean="0"/>
              <a:pPr/>
              <a:t>9/27/19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596-7F0F-9E4D-A551-528EFEC3AA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2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7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5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C2E8-83A9-2741-8429-3C4FEC5C55B5}" type="datetime1">
              <a:rPr lang="en-US" smtClean="0"/>
              <a:pPr/>
              <a:t>9/27/19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8596-7F0F-9E4D-A551-528EFEC3AA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5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48CC6EB-97DB-A44A-B1DB-48E95E6F873A}" type="datetime1">
              <a:rPr lang="en-US" smtClean="0"/>
              <a:pPr/>
              <a:t>9/27/19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40" y="4687625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4687624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D7D8596-7F0F-9E4D-A551-528EFEC3AA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9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rrysafety.org/" TargetMode="Externa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rrysafety.org/" TargetMode="Externa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4756" y="890517"/>
            <a:ext cx="5829300" cy="153121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ferries</a:t>
            </a:r>
            <a:r>
              <a:rPr lang="en-US" b="1" dirty="0"/>
              <a:t>: 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FERRY SAFETY IN DIGITAL AGE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2"/>
                </a:solidFill>
              </a:rPr>
              <a:t/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/>
            </a:r>
            <a:br>
              <a:rPr lang="en-US" sz="3600" dirty="0" smtClean="0">
                <a:solidFill>
                  <a:schemeClr val="tx2"/>
                </a:solidFill>
              </a:rPr>
            </a:b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1700" y="1657350"/>
            <a:ext cx="5314950" cy="3086100"/>
          </a:xfrm>
        </p:spPr>
        <p:txBody>
          <a:bodyPr>
            <a:noAutofit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2nd Community of Practice Forum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on Maritime Safety: August 28, 2019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Marina Mandarin , Singapore.</a:t>
            </a:r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2"/>
                </a:solidFill>
                <a:hlinkClick r:id="rId3"/>
              </a:rPr>
              <a:t>www.ferrysafety.org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</a:p>
          <a:p>
            <a:endParaRPr lang="en-US" sz="2400" b="1" dirty="0" smtClean="0">
              <a:solidFill>
                <a:schemeClr val="tx2"/>
              </a:solidFill>
              <a:hlinkClick r:id="rId3"/>
            </a:endParaRP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456599" y="29581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object 25"/>
          <p:cNvSpPr>
            <a:spLocks noChangeArrowheads="1"/>
          </p:cNvSpPr>
          <p:nvPr/>
        </p:nvSpPr>
        <p:spPr bwMode="auto">
          <a:xfrm>
            <a:off x="3412331" y="3646938"/>
            <a:ext cx="2514600" cy="6678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6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9" y="1850231"/>
            <a:ext cx="7408333" cy="2744391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 dirty="0" smtClean="0"/>
              <a:t>Times tables : 2x2=4, 2x3=6, 2x4=8…and so on</a:t>
            </a:r>
          </a:p>
          <a:p>
            <a:pPr>
              <a:buFont typeface="Wingdings" pitchFamily="2" charset="2"/>
              <a:buChar char="§"/>
            </a:pPr>
            <a:endParaRPr lang="en-US" b="1" dirty="0" smtClean="0"/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Sextant to GPS positioning</a:t>
            </a:r>
          </a:p>
          <a:p>
            <a:pPr>
              <a:buFont typeface="Wingdings" pitchFamily="2" charset="2"/>
              <a:buChar char="§"/>
            </a:pPr>
            <a:endParaRPr lang="en-US" b="1" dirty="0" smtClean="0"/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Weather-cocks to nano-satellite derived forecasts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Learning Techniques – traditional to modern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object 25"/>
          <p:cNvSpPr>
            <a:spLocks noChangeArrowheads="1"/>
          </p:cNvSpPr>
          <p:nvPr/>
        </p:nvSpPr>
        <p:spPr bwMode="auto">
          <a:xfrm>
            <a:off x="5943600" y="4105274"/>
            <a:ext cx="2514600" cy="8096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71589"/>
            <a:ext cx="8458200" cy="350043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3400" b="1" dirty="0" smtClean="0"/>
              <a:t>Causes and solutions</a:t>
            </a:r>
          </a:p>
          <a:p>
            <a:pPr algn="ctr">
              <a:buNone/>
            </a:pPr>
            <a:endParaRPr lang="en-US" sz="3200" b="1" dirty="0" smtClean="0"/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3200" b="1" u="sng" dirty="0" smtClean="0"/>
              <a:t>Cause			%		Solution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3200" dirty="0" smtClean="0"/>
              <a:t>Human Error		75-92%     	Training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3200" dirty="0" smtClean="0"/>
              <a:t>Weather    		50%		Actionable timely info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3200" dirty="0" smtClean="0"/>
              <a:t>Overcrowding 		29%       		Counting &amp; enforcement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3200" dirty="0" smtClean="0"/>
              <a:t>Collision		22%		AIS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3200" dirty="0" smtClean="0"/>
              <a:t>Other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en-US" sz="3200" dirty="0" smtClean="0"/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3200" dirty="0" smtClean="0"/>
              <a:t>Adds up to more than 100% because of multiple causes each accident</a:t>
            </a:r>
          </a:p>
          <a:p>
            <a:pPr>
              <a:buNone/>
            </a:pP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810673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 analysis on Safety of Ferries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object 25"/>
          <p:cNvSpPr>
            <a:spLocks noChangeArrowheads="1"/>
          </p:cNvSpPr>
          <p:nvPr/>
        </p:nvSpPr>
        <p:spPr bwMode="auto">
          <a:xfrm>
            <a:off x="6393656" y="4171950"/>
            <a:ext cx="2293144" cy="7715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9" y="1514475"/>
            <a:ext cx="7408333" cy="3294460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b="1" dirty="0" smtClean="0"/>
              <a:t>Lack of time for ship’s crew to undertake long periods of institutional training </a:t>
            </a:r>
          </a:p>
          <a:p>
            <a:pPr>
              <a:buFont typeface="Arial" charset="0"/>
              <a:buChar char="•"/>
            </a:pPr>
            <a:endParaRPr lang="en-US" b="1" dirty="0" smtClean="0"/>
          </a:p>
          <a:p>
            <a:pPr>
              <a:buFont typeface="Arial" charset="0"/>
              <a:buChar char="•"/>
            </a:pPr>
            <a:r>
              <a:rPr lang="en-US" b="1" dirty="0" smtClean="0"/>
              <a:t>Insufficient training facilities</a:t>
            </a:r>
          </a:p>
          <a:p>
            <a:pPr>
              <a:buFont typeface="Arial" charset="0"/>
              <a:buChar char="•"/>
            </a:pPr>
            <a:endParaRPr lang="en-US" b="1" dirty="0" smtClean="0"/>
          </a:p>
          <a:p>
            <a:pPr>
              <a:buFont typeface="Arial" charset="0"/>
              <a:buChar char="•"/>
            </a:pPr>
            <a:r>
              <a:rPr lang="en-US" b="1" dirty="0" smtClean="0"/>
              <a:t>Unaligned curricula with STCW</a:t>
            </a:r>
          </a:p>
          <a:p>
            <a:pPr>
              <a:buFont typeface="Arial" charset="0"/>
              <a:buChar char="•"/>
            </a:pPr>
            <a:endParaRPr lang="en-US" b="1" dirty="0" smtClean="0"/>
          </a:p>
          <a:p>
            <a:pPr>
              <a:buFont typeface="Arial" charset="0"/>
              <a:buChar char="•"/>
            </a:pPr>
            <a:r>
              <a:rPr lang="en-US" b="1" dirty="0" smtClean="0"/>
              <a:t>Lack of Training ships</a:t>
            </a:r>
          </a:p>
          <a:p>
            <a:pPr>
              <a:buFont typeface="Arial" charset="0"/>
              <a:buChar char="•"/>
            </a:pPr>
            <a:endParaRPr lang="en-US" b="1" dirty="0" smtClean="0"/>
          </a:p>
          <a:p>
            <a:pPr>
              <a:buFont typeface="Arial" charset="0"/>
              <a:buChar char="•"/>
            </a:pPr>
            <a:r>
              <a:rPr lang="en-US" b="1" dirty="0" smtClean="0"/>
              <a:t>Lack of quality professional trainers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Virtual Training : e-LEARNING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object 25"/>
          <p:cNvSpPr>
            <a:spLocks noChangeArrowheads="1"/>
          </p:cNvSpPr>
          <p:nvPr/>
        </p:nvSpPr>
        <p:spPr bwMode="auto">
          <a:xfrm>
            <a:off x="5926931" y="4141048"/>
            <a:ext cx="2514600" cy="821477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9" y="1000126"/>
            <a:ext cx="7408333" cy="3936206"/>
          </a:xfrm>
        </p:spPr>
        <p:txBody>
          <a:bodyPr>
            <a:normAutofit fontScale="25000" lnSpcReduction="20000"/>
          </a:bodyPr>
          <a:lstStyle/>
          <a:p>
            <a:pPr>
              <a:buFont typeface="Arial" charset="0"/>
              <a:buChar char="•"/>
            </a:pPr>
            <a:r>
              <a:rPr lang="en-US" sz="9600" dirty="0" smtClean="0"/>
              <a:t>Developments in science and technology have been greatly affecting seafarer training as attested by the application of ship control simulators which continued to be increasingly sophisticated and adaptive. </a:t>
            </a:r>
          </a:p>
          <a:p>
            <a:pPr>
              <a:buFont typeface="Arial" charset="0"/>
              <a:buChar char="•"/>
            </a:pPr>
            <a:r>
              <a:rPr lang="en-US" sz="9600" b="1" dirty="0" smtClean="0"/>
              <a:t>Innovative Approach </a:t>
            </a:r>
            <a:r>
              <a:rPr lang="en-US" sz="9600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en-US" sz="8000" b="1" dirty="0" smtClean="0"/>
              <a:t>E Learning Systems </a:t>
            </a:r>
            <a:endParaRPr lang="en-US" sz="8000" dirty="0" smtClean="0"/>
          </a:p>
          <a:p>
            <a:pPr>
              <a:buFont typeface="Arial" charset="0"/>
              <a:buChar char="•"/>
            </a:pPr>
            <a:r>
              <a:rPr lang="en-US" sz="8000" b="1" dirty="0" smtClean="0"/>
              <a:t>Virtual and Augmented Reality </a:t>
            </a:r>
            <a:endParaRPr lang="en-US" sz="8000" dirty="0" smtClean="0"/>
          </a:p>
          <a:p>
            <a:pPr>
              <a:buFont typeface="Arial" charset="0"/>
              <a:buChar char="•"/>
            </a:pPr>
            <a:r>
              <a:rPr lang="en-US" sz="8000" b="1" dirty="0" smtClean="0"/>
              <a:t>Electronic Training - Record Books and Data Analytics </a:t>
            </a:r>
            <a:endParaRPr lang="en-US" sz="8000" dirty="0" smtClean="0"/>
          </a:p>
          <a:p>
            <a:pPr>
              <a:buFont typeface="Arial" charset="0"/>
              <a:buChar char="•"/>
            </a:pPr>
            <a:r>
              <a:rPr lang="en-US" sz="8000" b="1" dirty="0" smtClean="0"/>
              <a:t>Gamification of Trainings </a:t>
            </a:r>
            <a:endParaRPr lang="en-US" sz="8000" dirty="0" smtClean="0"/>
          </a:p>
          <a:p>
            <a:pPr>
              <a:buFont typeface="Arial" charset="0"/>
              <a:buChar char="•"/>
            </a:pPr>
            <a:r>
              <a:rPr lang="en-US" sz="9600" b="1" dirty="0" smtClean="0"/>
              <a:t>Adapting to alternative training : Competency through E Learning </a:t>
            </a:r>
            <a:endParaRPr lang="en-US" sz="9600" dirty="0" smtClean="0"/>
          </a:p>
          <a:p>
            <a:pPr>
              <a:buFont typeface="Arial" charset="0"/>
              <a:buChar char="•"/>
            </a:pPr>
            <a:endParaRPr lang="en-US" sz="2000" i="1" dirty="0" smtClean="0"/>
          </a:p>
          <a:p>
            <a:pPr>
              <a:buNone/>
            </a:pPr>
            <a:r>
              <a:rPr lang="en-US" sz="7200" i="1" dirty="0" smtClean="0"/>
              <a:t>Courtesy: Archipelago ferries/ Mary-Ann Pastrana</a:t>
            </a:r>
            <a:endParaRPr lang="en-US" sz="7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63207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Technology is Reshaping Maritime Training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object 25"/>
          <p:cNvSpPr>
            <a:spLocks noChangeArrowheads="1"/>
          </p:cNvSpPr>
          <p:nvPr/>
        </p:nvSpPr>
        <p:spPr bwMode="auto">
          <a:xfrm>
            <a:off x="7162800" y="4486275"/>
            <a:ext cx="1781175" cy="6572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9" y="1378744"/>
            <a:ext cx="7408333" cy="3215879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sz="5100" dirty="0" smtClean="0"/>
              <a:t>Today, more than 25% of operators “highly use” in-person training, eLearning, videos and simulators for crew training. 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sz="4500" b="1" dirty="0" smtClean="0"/>
              <a:t>Maritime Training Insights Database (</a:t>
            </a:r>
            <a:r>
              <a:rPr lang="en-US" sz="4500" b="1" dirty="0" err="1" smtClean="0"/>
              <a:t>MarTID</a:t>
            </a:r>
            <a:r>
              <a:rPr lang="en-US" sz="4500" b="1" dirty="0" smtClean="0"/>
              <a:t>) 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4500" dirty="0" err="1" smtClean="0"/>
              <a:t>MarTID</a:t>
            </a:r>
            <a:r>
              <a:rPr lang="en-US" sz="4500" dirty="0" smtClean="0"/>
              <a:t> launched 2017/2018 (www.MarTID.org) 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4500" dirty="0" smtClean="0"/>
              <a:t>Joint effort from: 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4500" dirty="0" smtClean="0"/>
              <a:t>World Maritime University 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4500" dirty="0" smtClean="0"/>
              <a:t>New Wave Media 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4500" dirty="0" smtClean="0"/>
              <a:t>Marine Learning Systems 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sz="4000" i="1" dirty="0" smtClean="0"/>
              <a:t>Courtesy : </a:t>
            </a:r>
            <a:r>
              <a:rPr lang="en-US" sz="4000" dirty="0" err="1" smtClean="0"/>
              <a:t>MarTID.org</a:t>
            </a:r>
            <a:r>
              <a:rPr lang="en-US" sz="4000" dirty="0" smtClean="0"/>
              <a:t> </a:t>
            </a:r>
            <a:endParaRPr lang="en-US" sz="4000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/>
                </a:solidFill>
              </a:rPr>
              <a:t>E-Training is for safety in Digital age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bject 25"/>
          <p:cNvSpPr>
            <a:spLocks noChangeArrowheads="1"/>
          </p:cNvSpPr>
          <p:nvPr/>
        </p:nvSpPr>
        <p:spPr bwMode="auto">
          <a:xfrm>
            <a:off x="5934075" y="3908823"/>
            <a:ext cx="2514600" cy="78581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9" y="1428750"/>
            <a:ext cx="7408333" cy="316587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/>
              <a:t>The way forward is to work with the skill set of mariners</a:t>
            </a:r>
          </a:p>
          <a:p>
            <a:pPr>
              <a:buFont typeface="Wingdings" pitchFamily="2" charset="2"/>
              <a:buChar char="§"/>
            </a:pPr>
            <a:endParaRPr lang="en-US" b="1" dirty="0" smtClean="0"/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Use electronic media blended with practical skills gained on board</a:t>
            </a:r>
          </a:p>
          <a:p>
            <a:pPr>
              <a:buFont typeface="Wingdings" pitchFamily="2" charset="2"/>
              <a:buChar char="§"/>
            </a:pPr>
            <a:endParaRPr lang="en-US" b="1" dirty="0" smtClean="0"/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Carry out / practice application of knowledge acquired through repeated drills and onboard exercise.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Conclusion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" name="object 25"/>
          <p:cNvSpPr>
            <a:spLocks noChangeArrowheads="1"/>
          </p:cNvSpPr>
          <p:nvPr/>
        </p:nvSpPr>
        <p:spPr bwMode="auto">
          <a:xfrm>
            <a:off x="6003131" y="4114799"/>
            <a:ext cx="2514600" cy="8477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171450"/>
            <a:ext cx="5829300" cy="10572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Thank you!</a:t>
            </a:r>
            <a:r>
              <a:rPr lang="en-US" b="1" dirty="0">
                <a:solidFill>
                  <a:schemeClr val="tx1"/>
                </a:solidFill>
              </a:rPr>
              <a:t> </a:t>
            </a:r>
            <a:r>
              <a:rPr lang="en-US" dirty="0"/>
              <a:t/>
            </a:r>
            <a:br>
              <a:rPr lang="en-US" dirty="0"/>
            </a:b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942974"/>
            <a:ext cx="6477000" cy="3905251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Captain  Nurur Rahman  </a:t>
            </a:r>
            <a:r>
              <a:rPr lang="en-US" b="1" dirty="0" smtClean="0">
                <a:solidFill>
                  <a:schemeClr val="tx2"/>
                </a:solidFill>
              </a:rPr>
              <a:t>AFNI , MAIMS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Worldwide Ferry Safety </a:t>
            </a:r>
            <a:r>
              <a:rPr lang="en-US" sz="2400" b="1" dirty="0" smtClean="0">
                <a:solidFill>
                  <a:schemeClr val="tx2"/>
                </a:solidFill>
              </a:rPr>
              <a:t>Association</a:t>
            </a:r>
          </a:p>
          <a:p>
            <a:r>
              <a:rPr lang="en-US" sz="2400" b="1" dirty="0" smtClean="0">
                <a:solidFill>
                  <a:srgbClr val="000000"/>
                </a:solidFill>
                <a:hlinkClick r:id="rId3"/>
              </a:rPr>
              <a:t>www.ferrysafety.org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</a:p>
          <a:p>
            <a:endParaRPr lang="en-US" sz="2400" b="1" dirty="0" smtClean="0">
              <a:solidFill>
                <a:srgbClr val="000000"/>
              </a:solidFill>
            </a:endParaRPr>
          </a:p>
          <a:p>
            <a:r>
              <a:rPr lang="en-US" sz="2400" b="1" dirty="0" smtClean="0">
                <a:solidFill>
                  <a:srgbClr val="000000"/>
                </a:solidFill>
              </a:rPr>
              <a:t>Please plan to attend:</a:t>
            </a:r>
            <a:endParaRPr lang="en-US" sz="2400" b="1" dirty="0">
              <a:solidFill>
                <a:srgbClr val="000000"/>
              </a:solidFill>
            </a:endParaRPr>
          </a:p>
          <a:p>
            <a:r>
              <a:rPr lang="en-US" sz="2400" b="1" dirty="0" smtClean="0">
                <a:solidFill>
                  <a:schemeClr val="tx2"/>
                </a:solidFill>
              </a:rPr>
              <a:t>Ferry Safety &amp; Technology Conference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April 20-22, 2020 : New York City, USA</a:t>
            </a:r>
          </a:p>
          <a:p>
            <a:endParaRPr lang="en-US" sz="2400" b="1" dirty="0" smtClean="0">
              <a:solidFill>
                <a:schemeClr val="tx2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" name="object 25"/>
          <p:cNvSpPr>
            <a:spLocks noChangeArrowheads="1"/>
          </p:cNvSpPr>
          <p:nvPr/>
        </p:nvSpPr>
        <p:spPr bwMode="auto">
          <a:xfrm>
            <a:off x="3048000" y="4162425"/>
            <a:ext cx="3352800" cy="98107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5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FSA - Weisbrod" id="{64D47B5E-EA17-744C-8D02-8134AB60A3CF}" vid="{11A0094C-D73A-6A4F-B5FE-BF2E066F976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WFSA - Weisbrod</Template>
  <TotalTime>449</TotalTime>
  <Words>291</Words>
  <Application>Microsoft Macintosh PowerPoint</Application>
  <PresentationFormat>On-screen Show (16:9)</PresentationFormat>
  <Paragraphs>77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Candara</vt:lpstr>
      <vt:lpstr>Symbol</vt:lpstr>
      <vt:lpstr>Wingdings</vt:lpstr>
      <vt:lpstr>Arial</vt:lpstr>
      <vt:lpstr>Theme1</vt:lpstr>
      <vt:lpstr>ferries:                    FERRY SAFETY IN DIGITAL AGE    </vt:lpstr>
      <vt:lpstr>Learning Techniques – traditional to modern</vt:lpstr>
      <vt:lpstr>Data  analysis on Safety of Ferries</vt:lpstr>
      <vt:lpstr>Virtual Training : e-LEARNING</vt:lpstr>
      <vt:lpstr>Technology is Reshaping Maritime Training</vt:lpstr>
      <vt:lpstr>E-Training is for safety in Digital age</vt:lpstr>
      <vt:lpstr>Conclusion</vt:lpstr>
      <vt:lpstr>  Thank you!  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ferries:           Innovative Technologies &amp; Ferry Safety</dc:title>
  <dc:creator>Roberta Weisbrod</dc:creator>
  <cp:lastModifiedBy>Roberta Weisbrod</cp:lastModifiedBy>
  <cp:revision>73</cp:revision>
  <dcterms:created xsi:type="dcterms:W3CDTF">2018-05-28T22:32:55Z</dcterms:created>
  <dcterms:modified xsi:type="dcterms:W3CDTF">2019-09-27T13:14:45Z</dcterms:modified>
</cp:coreProperties>
</file>