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73" r:id="rId3"/>
    <p:sldId id="257" r:id="rId4"/>
    <p:sldId id="258" r:id="rId5"/>
    <p:sldId id="272" r:id="rId6"/>
    <p:sldId id="282" r:id="rId7"/>
    <p:sldId id="260" r:id="rId8"/>
    <p:sldId id="286" r:id="rId9"/>
    <p:sldId id="261" r:id="rId10"/>
    <p:sldId id="262" r:id="rId11"/>
    <p:sldId id="264" r:id="rId12"/>
    <p:sldId id="263" r:id="rId13"/>
    <p:sldId id="275" r:id="rId14"/>
    <p:sldId id="274" r:id="rId15"/>
    <p:sldId id="271" r:id="rId16"/>
    <p:sldId id="283" r:id="rId17"/>
    <p:sldId id="265" r:id="rId18"/>
    <p:sldId id="266" r:id="rId19"/>
    <p:sldId id="267" r:id="rId20"/>
    <p:sldId id="278" r:id="rId21"/>
    <p:sldId id="280" r:id="rId22"/>
    <p:sldId id="285" r:id="rId23"/>
    <p:sldId id="279" r:id="rId24"/>
    <p:sldId id="270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50" autoAdjust="0"/>
    <p:restoredTop sz="93458"/>
  </p:normalViewPr>
  <p:slideViewPr>
    <p:cSldViewPr snapToGrid="0" snapToObjects="1">
      <p:cViewPr varScale="1">
        <p:scale>
          <a:sx n="66" d="100"/>
          <a:sy n="66" d="100"/>
        </p:scale>
        <p:origin x="9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19328-27D7-A042-9A78-8AE240A6A7E9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D9600-F0BB-0642-BD4A-21EC4A433C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this </a:t>
            </a:r>
            <a:r>
              <a:rPr lang="en-US" dirty="0" err="1"/>
              <a:t>berore</a:t>
            </a:r>
            <a:r>
              <a:rPr lang="en-US" dirty="0"/>
              <a:t> I saw what Roberta did.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dirty="0"/>
              <a:t>Screenshot from last Friday (11/15/19)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5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Kelly Sponberg an inspiring inventive </a:t>
            </a:r>
            <a:r>
              <a:rPr lang="en-US"/>
              <a:t>warm hearted person is deceased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13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Developed world – predications – “line of severe</a:t>
            </a:r>
            <a:r>
              <a:rPr lang="en-US" baseline="0" dirty="0"/>
              <a:t> storms some time in next 7-8 hours, somewhere in region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88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09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of the casing in the C image is 9” on a side. In the L&amp;C images, on left is wind vane on right is anemometer.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1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will be attached to the breasting dolphin.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6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will be attached to the breasting dolphin.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1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will be attached to the breasting dolphin.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D9600-F0BB-0642-BD4A-21EC4A433C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24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6CACA3D-50EB-4647-8C54-B0FDEEAD4636}" type="datetimeFigureOut">
              <a:rPr lang="en-US" smtClean="0"/>
              <a:pPr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D86DE0A-6100-2B41-8EAF-77DB7637BD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90.atmos.washington.edu/ferry/Ferryjs/mainframe1.ht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AFISH: Using 3D Printing for Low-Cost Automated Weather Monitors for Ferries</a:t>
            </a:r>
            <a:endParaRPr lang="en-US" sz="3600" b="1" i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70382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TRB 1</a:t>
            </a:r>
            <a:r>
              <a:rPr lang="en-US" sz="1800" baseline="30000" dirty="0">
                <a:solidFill>
                  <a:schemeClr val="tx1"/>
                </a:solidFill>
              </a:rPr>
              <a:t>st</a:t>
            </a:r>
            <a:r>
              <a:rPr lang="en-US" sz="1800" dirty="0">
                <a:solidFill>
                  <a:schemeClr val="tx1"/>
                </a:solidFill>
              </a:rPr>
              <a:t> International Conference on 3D Printing for Transportation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November 21, 2019</a:t>
            </a:r>
          </a:p>
          <a:p>
            <a:r>
              <a:rPr lang="en-US" sz="1800" dirty="0">
                <a:solidFill>
                  <a:schemeClr val="tx1"/>
                </a:solidFill>
              </a:rPr>
              <a:t>Dr. Roberta Weisbrod, Worldwide Ferry Safety Association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Dr. George Berg, University at Albany, SUNY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53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Low cost for developing world</a:t>
            </a:r>
          </a:p>
          <a:p>
            <a:pPr>
              <a:buFont typeface="Arial" charset="0"/>
              <a:buChar char="•"/>
            </a:pPr>
            <a:r>
              <a:rPr lang="en-US" dirty="0"/>
              <a:t>&gt; 90% of ferry fatalities in developing world.</a:t>
            </a:r>
          </a:p>
          <a:p>
            <a:pPr>
              <a:buFont typeface="Arial" charset="0"/>
              <a:buChar char="•"/>
            </a:pPr>
            <a:r>
              <a:rPr lang="en-US" dirty="0"/>
              <a:t>&gt; 50% sudden hazardous weather related.</a:t>
            </a:r>
          </a:p>
          <a:p>
            <a:pPr>
              <a:buFont typeface="Arial" charset="0"/>
              <a:buChar char="•"/>
            </a:pPr>
            <a:r>
              <a:rPr lang="en-US" dirty="0"/>
              <a:t>Fatalities high in weather cauldron of Indo-Pacific.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For developed world</a:t>
            </a:r>
          </a:p>
          <a:p>
            <a:pPr>
              <a:buFont typeface="Arial" charset="0"/>
              <a:buChar char="•"/>
            </a:pPr>
            <a:r>
              <a:rPr lang="en-US" dirty="0"/>
              <a:t>Get actionable weather information.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So WFSA and </a:t>
            </a:r>
            <a:r>
              <a:rPr lang="en-US" dirty="0" err="1">
                <a:solidFill>
                  <a:schemeClr val="tx1"/>
                </a:solidFill>
              </a:rPr>
              <a:t>UAlbany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decided to create low-cost weather monitors for ferries</a:t>
            </a:r>
          </a:p>
        </p:txBody>
      </p:sp>
    </p:spTree>
    <p:extLst>
      <p:ext uri="{BB962C8B-B14F-4D97-AF65-F5344CB8AC3E}">
        <p14:creationId xmlns:p14="http://schemas.microsoft.com/office/powerpoint/2010/main" val="1306282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b="1" dirty="0"/>
              <a:t>Dr. George Berg </a:t>
            </a:r>
            <a:r>
              <a:rPr lang="en-US" dirty="0"/>
              <a:t>–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Faculty at The University at Albany, SUNY (</a:t>
            </a:r>
            <a:r>
              <a:rPr lang="en-US" dirty="0" err="1"/>
              <a:t>UAlbany</a:t>
            </a:r>
            <a:r>
              <a:rPr lang="en-US" dirty="0"/>
              <a:t>). 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Computer Scientist in the University’s College of Emergency Preparedness, Homeland Security, and Cybersecurity.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Expertise in 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IoT computer systems, 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Data analysis/machine learning, &amp; 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In design for 3D printed cyber-physical systems.</a:t>
            </a:r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</a:t>
            </a:r>
            <a:r>
              <a:rPr lang="en-US" dirty="0" err="1">
                <a:solidFill>
                  <a:schemeClr val="tx1"/>
                </a:solidFill>
              </a:rPr>
              <a:t>UAlbany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1967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b="1" dirty="0"/>
              <a:t>Dr. Catherine Lawson: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Director, Albany Visualization and Infomatics Lab (AVAIL)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With Dr. Feng Chen, Adil </a:t>
            </a:r>
            <a:r>
              <a:rPr lang="en-US" dirty="0" err="1"/>
              <a:t>Amil</a:t>
            </a:r>
            <a:r>
              <a:rPr lang="en-US" dirty="0"/>
              <a:t>, and Aparna Joshi Developed techniques for eﬃciently detecting rapid weather change events and analyzing their impacts on the traﬃc ﬂow characteristics of a highway network – NYS Thruway.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Used archived raw weather information from a sensor network of ten weather stations. 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</a:t>
            </a:r>
            <a:r>
              <a:rPr lang="en-US" dirty="0" err="1">
                <a:solidFill>
                  <a:schemeClr val="tx1"/>
                </a:solidFill>
              </a:rPr>
              <a:t>UAlbany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8468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</a:pPr>
            <a:r>
              <a:rPr lang="en-US" sz="2600" b="1" dirty="0"/>
              <a:t>Dr. Eric Stern  </a:t>
            </a:r>
          </a:p>
          <a:p>
            <a:pPr lvl="1">
              <a:buFont typeface="Arial" charset="0"/>
              <a:buChar char="•"/>
            </a:pPr>
            <a:r>
              <a:rPr lang="en-US" sz="2400" dirty="0"/>
              <a:t>Professor at the College of Emergency Preparedness, Homeland Security, and Cyber-Security</a:t>
            </a:r>
          </a:p>
          <a:p>
            <a:pPr lvl="1">
              <a:buFont typeface="Arial" charset="0"/>
              <a:buChar char="•"/>
            </a:pPr>
            <a:r>
              <a:rPr lang="en-US" sz="2400" dirty="0"/>
              <a:t>Expertise in sense-making and decision-making with regard to emergencies and crises.</a:t>
            </a:r>
          </a:p>
          <a:p>
            <a:pPr lvl="1">
              <a:buFont typeface="Arial" charset="0"/>
              <a:buChar char="•"/>
            </a:pPr>
            <a:r>
              <a:rPr lang="en-US" sz="2400" dirty="0"/>
              <a:t>Previous research on 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extreme weather events</a:t>
            </a:r>
          </a:p>
          <a:p>
            <a:pPr lvl="2">
              <a:buFont typeface="Arial" charset="0"/>
              <a:buChar char="•"/>
            </a:pPr>
            <a:r>
              <a:rPr lang="en-US" sz="2200" dirty="0"/>
              <a:t>user ergonomics and crowdsourced data for public safety situational awareness.</a:t>
            </a:r>
          </a:p>
          <a:p>
            <a:pPr lvl="1">
              <a:buFont typeface="Arial" charset="0"/>
              <a:buChar char="•"/>
            </a:pPr>
            <a:r>
              <a:rPr lang="en-US" sz="2400" dirty="0"/>
              <a:t>Decade long engagement with government (U.S. Coast Guard) in the area of information sharing and interagency coordination for maritime security and safety.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</a:t>
            </a:r>
            <a:r>
              <a:rPr lang="en-US" dirty="0" err="1">
                <a:solidFill>
                  <a:schemeClr val="tx1"/>
                </a:solidFill>
              </a:rPr>
              <a:t>U@Albany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2828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/>
              <a:t>Dr. Roberta Weisbrod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Former Chair of TRB Ferry Committee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Executive Director, WFSA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Compiles ferry safety data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Commissions research – including on weather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Sponsors Design Competition– different parts of world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Convenes Ferry Safety &amp; Technology Conference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Network of international ferry operators, naval architects, transportation service providers, </a:t>
            </a:r>
            <a:r>
              <a:rPr lang="en-US" i="1" dirty="0"/>
              <a:t>etc</a:t>
            </a:r>
            <a:r>
              <a:rPr lang="en-US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Worldwide Ferry Safety Association?</a:t>
            </a:r>
          </a:p>
        </p:txBody>
      </p:sp>
    </p:spTree>
    <p:extLst>
      <p:ext uri="{BB962C8B-B14F-4D97-AF65-F5344CB8AC3E}">
        <p14:creationId xmlns:p14="http://schemas.microsoft.com/office/powerpoint/2010/main" val="1392188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b="1" dirty="0"/>
              <a:t>AFISH</a:t>
            </a:r>
            <a:r>
              <a:rPr lang="en-US" dirty="0"/>
              <a:t> – </a:t>
            </a:r>
            <a:r>
              <a:rPr lang="en-US" b="1" dirty="0"/>
              <a:t>A</a:t>
            </a:r>
            <a:r>
              <a:rPr lang="en-US" dirty="0"/>
              <a:t>ctionable </a:t>
            </a:r>
            <a:r>
              <a:rPr lang="en-US" b="1" dirty="0"/>
              <a:t>F</a:t>
            </a:r>
            <a:r>
              <a:rPr lang="en-US" dirty="0"/>
              <a:t>erry </a:t>
            </a:r>
            <a:r>
              <a:rPr lang="en-US" b="1" dirty="0"/>
              <a:t>I</a:t>
            </a:r>
            <a:r>
              <a:rPr lang="en-US" dirty="0"/>
              <a:t>nformation </a:t>
            </a:r>
            <a:r>
              <a:rPr lang="en-US" b="1" dirty="0"/>
              <a:t>S</a:t>
            </a:r>
            <a:r>
              <a:rPr lang="en-US" dirty="0"/>
              <a:t>ystem </a:t>
            </a:r>
            <a:r>
              <a:rPr lang="en-US" b="1" dirty="0"/>
              <a:t>H</a:t>
            </a:r>
            <a:r>
              <a:rPr lang="en-US" dirty="0"/>
              <a:t>ub </a:t>
            </a:r>
          </a:p>
          <a:p>
            <a:pPr>
              <a:buFont typeface="Arial" charset="0"/>
              <a:buChar char="•"/>
            </a:pPr>
            <a:r>
              <a:rPr lang="en-US" dirty="0"/>
              <a:t>AFISH is an architecture for producing low cost weather monitors meant for a variety of maritime environments.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Introducing AFISH - low cost weather monitors</a:t>
            </a:r>
          </a:p>
        </p:txBody>
      </p:sp>
    </p:spTree>
    <p:extLst>
      <p:ext uri="{BB962C8B-B14F-4D97-AF65-F5344CB8AC3E}">
        <p14:creationId xmlns:p14="http://schemas.microsoft.com/office/powerpoint/2010/main" val="457305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092299"/>
            <a:ext cx="5138440" cy="3450696"/>
          </a:xfrm>
        </p:spPr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en-US" b="1" dirty="0"/>
              <a:t>What: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Low cost 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Flexible/-</a:t>
            </a:r>
            <a:br>
              <a:rPr lang="en-US" dirty="0"/>
            </a:br>
            <a:r>
              <a:rPr lang="en-US" dirty="0"/>
              <a:t>Easily customized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Sustainable/-</a:t>
            </a:r>
            <a:br>
              <a:rPr lang="en-US" dirty="0"/>
            </a:br>
            <a:r>
              <a:rPr lang="en-US" dirty="0"/>
              <a:t>Readily repaired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Elements of AFISH Weather Monitors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xmlns="" id="{90D22A7D-55BA-8445-B617-21D3EFF2B2A3}"/>
              </a:ext>
            </a:extLst>
          </p:cNvPr>
          <p:cNvSpPr txBox="1">
            <a:spLocks/>
          </p:cNvSpPr>
          <p:nvPr/>
        </p:nvSpPr>
        <p:spPr>
          <a:xfrm>
            <a:off x="4005561" y="2731535"/>
            <a:ext cx="5138440" cy="381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dirty="0"/>
          </a:p>
          <a:p>
            <a:pPr>
              <a:buFont typeface="Arial" charset="0"/>
              <a:buChar char="•"/>
            </a:pPr>
            <a:r>
              <a:rPr lang="en-US" b="1" dirty="0"/>
              <a:t>How: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3 D printed components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Cases and housings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Anemometers and wind vanes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Inexpensive components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Commodity sensors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Raspberry Pi computers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Metal and/or Plastic structural components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Open source hardware and software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71F44B2B-D9B9-F84B-B0E4-EFD87D832B34}"/>
              </a:ext>
            </a:extLst>
          </p:cNvPr>
          <p:cNvSpPr txBox="1">
            <a:spLocks/>
          </p:cNvSpPr>
          <p:nvPr/>
        </p:nvSpPr>
        <p:spPr>
          <a:xfrm>
            <a:off x="2419815" y="2344547"/>
            <a:ext cx="4605454" cy="997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b="1" dirty="0"/>
              <a:t>AFISH Weather Monitors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331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are AFISH weather monitors made?</a:t>
            </a:r>
          </a:p>
        </p:txBody>
      </p:sp>
      <p:pic>
        <p:nvPicPr>
          <p:cNvPr id="5" name="Picture 4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xmlns="" id="{84D3EB75-E66C-DE47-85F5-B856C54E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2" y="2113984"/>
            <a:ext cx="3506709" cy="263003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24" y="3227200"/>
            <a:ext cx="2588418" cy="3451225"/>
          </a:xfr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43333C03-250A-E94F-9454-428C88796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33" y="2683992"/>
            <a:ext cx="2953806" cy="3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9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Monitors for ferries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Staten Island ferry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Hornblower ferry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Archipelago Ferries in Philippines</a:t>
            </a:r>
          </a:p>
          <a:p>
            <a:pPr>
              <a:buFont typeface="Arial" charset="0"/>
              <a:buChar char="•"/>
            </a:pPr>
            <a:r>
              <a:rPr lang="en-US" dirty="0"/>
              <a:t>Naval architect lined up to direct how/where monitors to be placed. 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John Waterhouse EBDG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On our board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Seattle based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Knows WSF staff so can understand placement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Consults for NYC DOT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Overall plan</a:t>
            </a:r>
          </a:p>
        </p:txBody>
      </p:sp>
    </p:spTree>
    <p:extLst>
      <p:ext uri="{BB962C8B-B14F-4D97-AF65-F5344CB8AC3E}">
        <p14:creationId xmlns:p14="http://schemas.microsoft.com/office/powerpoint/2010/main" val="184694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b="1" dirty="0"/>
              <a:t>Ferry Monitors at Landings first</a:t>
            </a:r>
          </a:p>
          <a:p>
            <a:pPr>
              <a:buFont typeface="Arial" charset="0"/>
              <a:buChar char="•"/>
            </a:pPr>
            <a:r>
              <a:rPr lang="en-US" dirty="0"/>
              <a:t>Ferry NYC –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Hornblower made request for monitors at landings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The state of weather predictions are not currently actionable for ferry operators.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Revised plan</a:t>
            </a:r>
          </a:p>
        </p:txBody>
      </p:sp>
    </p:spTree>
    <p:extLst>
      <p:ext uri="{BB962C8B-B14F-4D97-AF65-F5344CB8AC3E}">
        <p14:creationId xmlns:p14="http://schemas.microsoft.com/office/powerpoint/2010/main" val="80399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3D Printed Weather Monitors for Ferries</a:t>
            </a:r>
          </a:p>
          <a:p>
            <a:pPr marL="0" indent="0">
              <a:buNone/>
            </a:pPr>
            <a:endParaRPr lang="en-US" b="1" dirty="0"/>
          </a:p>
          <a:p>
            <a:pPr>
              <a:buFont typeface="Arial" charset="0"/>
              <a:buChar char="•"/>
            </a:pPr>
            <a:r>
              <a:rPr lang="en-US" dirty="0"/>
              <a:t>Why do we need them?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How do we create them?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When will we deploy them?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2334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ooden boat in a body of water&#10;&#10;Description automatically generated">
            <a:extLst>
              <a:ext uri="{FF2B5EF4-FFF2-40B4-BE49-F238E27FC236}">
                <a16:creationId xmlns:a16="http://schemas.microsoft.com/office/drawing/2014/main" xmlns="" id="{2F892F6A-C9BC-E34A-A0B0-16193DDE0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9859" y="2774526"/>
            <a:ext cx="2588418" cy="34512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Siting – Bay Ridge, Brooklyn</a:t>
            </a:r>
          </a:p>
        </p:txBody>
      </p:sp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23B83D26-1BE3-754C-8BB0-F25AE188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6" y="2774526"/>
            <a:ext cx="4297820" cy="3344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27502B-AC35-7C4B-AB11-58C395FF15E2}"/>
              </a:ext>
            </a:extLst>
          </p:cNvPr>
          <p:cNvSpPr txBox="1"/>
          <p:nvPr/>
        </p:nvSpPr>
        <p:spPr>
          <a:xfrm>
            <a:off x="2154724" y="4465427"/>
            <a:ext cx="28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3697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ooden boat in a body of water&#10;&#10;Description automatically generated">
            <a:extLst>
              <a:ext uri="{FF2B5EF4-FFF2-40B4-BE49-F238E27FC236}">
                <a16:creationId xmlns:a16="http://schemas.microsoft.com/office/drawing/2014/main" xmlns="" id="{2F892F6A-C9BC-E34A-A0B0-16193DDE0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9859" y="2774526"/>
            <a:ext cx="2588418" cy="34512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Siting – Bay Ridge, Brooklyn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4356AB33-5FAC-FA4C-B569-ACFDF1DBCA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" b="37687"/>
          <a:stretch/>
        </p:blipFill>
        <p:spPr>
          <a:xfrm>
            <a:off x="1055723" y="3127611"/>
            <a:ext cx="3742139" cy="27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61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Dockside – </a:t>
            </a:r>
            <a:r>
              <a:rPr lang="en-US" i="1" dirty="0">
                <a:solidFill>
                  <a:schemeClr val="tx1"/>
                </a:solidFill>
              </a:rPr>
              <a:t>Landing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AFISH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4356AB33-5FAC-FA4C-B569-ACFDF1DBC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6" r="29187" b="39340"/>
          <a:stretch/>
        </p:blipFill>
        <p:spPr>
          <a:xfrm>
            <a:off x="312234" y="2104640"/>
            <a:ext cx="1884558" cy="264872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BCC5E5-3C30-FE45-B2C4-D107A920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994" y="2642013"/>
            <a:ext cx="3911806" cy="39706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are creating a variation of AFISH for this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Landing</a:t>
            </a:r>
            <a:r>
              <a:rPr lang="en-US" dirty="0"/>
              <a:t> </a:t>
            </a:r>
            <a:r>
              <a:rPr lang="en-US" i="1" dirty="0"/>
              <a:t>AFISH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Landing</a:t>
            </a:r>
            <a:r>
              <a:rPr lang="en-US" dirty="0"/>
              <a:t> </a:t>
            </a:r>
            <a:r>
              <a:rPr lang="en-US" i="1" dirty="0"/>
              <a:t>AFISH</a:t>
            </a:r>
            <a:r>
              <a:rPr lang="en-US" dirty="0"/>
              <a:t> is being tailored to the landings: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Environment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Power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Communications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Mounting</a:t>
            </a:r>
          </a:p>
        </p:txBody>
      </p:sp>
      <p:pic>
        <p:nvPicPr>
          <p:cNvPr id="7" name="Content Placeholder 4" descr="A wooden boat in a body of water&#10;&#10;Description automatically generated">
            <a:extLst>
              <a:ext uri="{FF2B5EF4-FFF2-40B4-BE49-F238E27FC236}">
                <a16:creationId xmlns:a16="http://schemas.microsoft.com/office/drawing/2014/main" xmlns="" id="{C1C0627C-404C-004E-BD7D-8BFA25E74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755" y="4195361"/>
            <a:ext cx="1743233" cy="232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81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The data from Landing AFISH will </a:t>
            </a:r>
            <a:r>
              <a:rPr lang="en-US"/>
              <a:t>be securely sent </a:t>
            </a:r>
            <a:r>
              <a:rPr lang="en-US" dirty="0"/>
              <a:t>to a central </a:t>
            </a:r>
            <a:r>
              <a:rPr lang="en-US"/>
              <a:t>data base server.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From there information can be sent/analyzed as needed.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Group email to staff – re wind alerts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Information to NYCEDC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Flow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2267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Installation visit to Bay Ridge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Winter 2019-2020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Currently aiming for the week of January 23, 2020.</a:t>
            </a:r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932601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Give a sailor a fish, and he eats for a day. Give him AFISH and he’ll sail safer for life…</a:t>
            </a:r>
          </a:p>
          <a:p>
            <a:pPr marL="0" indent="0">
              <a:buNone/>
            </a:pPr>
            <a:r>
              <a:rPr lang="en-US" dirty="0"/>
              <a:t> 					       - Eric Stern</a:t>
            </a:r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25359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National Weather Service weather predictions can predict large scale events and their likelihood to occur in a multi-hour period of time.</a:t>
            </a:r>
          </a:p>
          <a:p>
            <a:pPr>
              <a:buFont typeface="Arial" charset="0"/>
              <a:buChar char="•"/>
            </a:pPr>
            <a:r>
              <a:rPr lang="en-US" b="1" dirty="0"/>
              <a:t>But they are not precise as to place or time.</a:t>
            </a:r>
          </a:p>
          <a:p>
            <a:pPr>
              <a:buFont typeface="Arial" charset="0"/>
              <a:buChar char="•"/>
            </a:pPr>
            <a:r>
              <a:rPr lang="en-US" dirty="0"/>
              <a:t>So for ferry operators the information is often not actionable.</a:t>
            </a:r>
          </a:p>
          <a:p>
            <a:pPr>
              <a:buFont typeface="Arial" charset="0"/>
              <a:buChar char="•"/>
            </a:pPr>
            <a:r>
              <a:rPr lang="en-US" dirty="0"/>
              <a:t>What to do?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Why are local low cost automated weather monitors needed for ferry transport?</a:t>
            </a:r>
          </a:p>
        </p:txBody>
      </p:sp>
    </p:spTree>
    <p:extLst>
      <p:ext uri="{BB962C8B-B14F-4D97-AF65-F5344CB8AC3E}">
        <p14:creationId xmlns:p14="http://schemas.microsoft.com/office/powerpoint/2010/main" val="200626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b="1" dirty="0"/>
              <a:t>Washington State Ferries </a:t>
            </a: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Outfits five of their ferries with automatic ferry weather monitors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The information goes to NOAA office at the University of Washington and they post findings in under 20 min. 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It is then available to all Puget Sound users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7991" y="53905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Automated weather monitors provide precise route weather for ferry operators</a:t>
            </a:r>
          </a:p>
        </p:txBody>
      </p:sp>
    </p:spTree>
    <p:extLst>
      <p:ext uri="{BB962C8B-B14F-4D97-AF65-F5344CB8AC3E}">
        <p14:creationId xmlns:p14="http://schemas.microsoft.com/office/powerpoint/2010/main" val="161363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http://i90.atmos.washington.edu/ferry/Ferryjs/mainframe1.htm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Ferry weather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906092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Ferry weather visualization</a:t>
            </a:r>
          </a:p>
        </p:txBody>
      </p:sp>
      <p:pic>
        <p:nvPicPr>
          <p:cNvPr id="7" name="Content Placeholder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8F49699C-42E8-5E43-B9AF-07D38084C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4893" b="15196"/>
          <a:stretch/>
        </p:blipFill>
        <p:spPr>
          <a:xfrm>
            <a:off x="1604599" y="1379275"/>
            <a:ext cx="5934802" cy="5478725"/>
          </a:xfrm>
        </p:spPr>
      </p:pic>
    </p:spTree>
    <p:extLst>
      <p:ext uri="{BB962C8B-B14F-4D97-AF65-F5344CB8AC3E}">
        <p14:creationId xmlns:p14="http://schemas.microsoft.com/office/powerpoint/2010/main" val="115868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Washington State Ferry weather monitors were obtained commercially.  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About $10,000 each.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Commercial cost of repair likely to be high as well.</a:t>
            </a:r>
          </a:p>
          <a:p>
            <a:pPr>
              <a:buFont typeface="Arial" charset="0"/>
              <a:buChar char="•"/>
            </a:pPr>
            <a:r>
              <a:rPr lang="en-US" dirty="0"/>
              <a:t>Newer models have far lower cost.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But ease of customization and repair required.  </a:t>
            </a:r>
          </a:p>
          <a:p>
            <a:pPr>
              <a:buFont typeface="Arial" charset="0"/>
              <a:buChar char="•"/>
            </a:pPr>
            <a:r>
              <a:rPr lang="en-US" dirty="0"/>
              <a:t>NOAA with USAID support developed low cost automatic weather monitors for farmers in developing world.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not duplicate the WSF system?</a:t>
            </a:r>
          </a:p>
        </p:txBody>
      </p:sp>
    </p:spTree>
    <p:extLst>
      <p:ext uri="{BB962C8B-B14F-4D97-AF65-F5344CB8AC3E}">
        <p14:creationId xmlns:p14="http://schemas.microsoft.com/office/powerpoint/2010/main" val="160307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Acknowledgements</a:t>
            </a:r>
          </a:p>
          <a:p>
            <a:pPr>
              <a:buFont typeface="Arial" charset="0"/>
              <a:buChar char="•"/>
            </a:pPr>
            <a:r>
              <a:rPr lang="en-US" dirty="0"/>
              <a:t>Dr. Kelly Sponberg (NOAA, UCAR) inventor </a:t>
            </a:r>
          </a:p>
          <a:p>
            <a:pPr>
              <a:buFont typeface="Arial" charset="0"/>
              <a:buChar char="•"/>
            </a:pPr>
            <a:r>
              <a:rPr lang="en-US" dirty="0"/>
              <a:t>Dr. Martin Steinson (NOAA, UCAR) developer</a:t>
            </a:r>
          </a:p>
          <a:p>
            <a:pPr>
              <a:buFont typeface="Arial" charset="0"/>
              <a:buChar char="•"/>
            </a:pPr>
            <a:r>
              <a:rPr lang="en-US" dirty="0"/>
              <a:t>Sezin Tokar (Senior Hydrometeorological </a:t>
            </a:r>
            <a:r>
              <a:rPr lang="en-US"/>
              <a:t>Hazard Advisor, USAID</a:t>
            </a:r>
            <a:r>
              <a:rPr lang="en-US" dirty="0"/>
              <a:t>) implementer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3DPrinted Automated Weather Systems - PAWS</a:t>
            </a:r>
          </a:p>
        </p:txBody>
      </p:sp>
    </p:spTree>
    <p:extLst>
      <p:ext uri="{BB962C8B-B14F-4D97-AF65-F5344CB8AC3E}">
        <p14:creationId xmlns:p14="http://schemas.microsoft.com/office/powerpoint/2010/main" val="97233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92" y="1839434"/>
            <a:ext cx="4118642" cy="48122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PAWS 3D printed weather monitor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668FF9-0117-AD49-A16A-5F8C329C0A38}"/>
              </a:ext>
            </a:extLst>
          </p:cNvPr>
          <p:cNvSpPr txBox="1"/>
          <p:nvPr/>
        </p:nvSpPr>
        <p:spPr>
          <a:xfrm>
            <a:off x="7324436" y="5006109"/>
            <a:ext cx="136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PAWS weather monitor in the field.</a:t>
            </a:r>
          </a:p>
        </p:txBody>
      </p:sp>
    </p:spTree>
    <p:extLst>
      <p:ext uri="{BB962C8B-B14F-4D97-AF65-F5344CB8AC3E}">
        <p14:creationId xmlns:p14="http://schemas.microsoft.com/office/powerpoint/2010/main" val="5220339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Theme1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986</Words>
  <Application>Microsoft Macintosh PowerPoint</Application>
  <PresentationFormat>On-screen Show (4:3)</PresentationFormat>
  <Paragraphs>158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Candara</vt:lpstr>
      <vt:lpstr>Symbol</vt:lpstr>
      <vt:lpstr>Wingdings</vt:lpstr>
      <vt:lpstr>Arial</vt:lpstr>
      <vt:lpstr>Theme1</vt:lpstr>
      <vt:lpstr>AFISH: Using 3D Printing for Low-Cost Automated Weather Monitors for Ferries</vt:lpstr>
      <vt:lpstr>Outline</vt:lpstr>
      <vt:lpstr> Why are local low cost automated weather monitors needed for ferry transport?</vt:lpstr>
      <vt:lpstr>Automated weather monitors provide precise route weather for ferry operators</vt:lpstr>
      <vt:lpstr>Ferry weather visualization</vt:lpstr>
      <vt:lpstr>Ferry weather visualization</vt:lpstr>
      <vt:lpstr>Why not duplicate the WSF system?</vt:lpstr>
      <vt:lpstr>3DPrinted Automated Weather Systems - PAWS</vt:lpstr>
      <vt:lpstr>PAWS 3D printed weather monitor</vt:lpstr>
      <vt:lpstr> So WFSA and UAlbany  decided to create low-cost weather monitors for ferries</vt:lpstr>
      <vt:lpstr>Why UAlbany?</vt:lpstr>
      <vt:lpstr>Why UAlbany?</vt:lpstr>
      <vt:lpstr>Why U@Albany?</vt:lpstr>
      <vt:lpstr>Why Worldwide Ferry Safety Association?</vt:lpstr>
      <vt:lpstr>Introducing AFISH - low cost weather monitors</vt:lpstr>
      <vt:lpstr>Elements of AFISH Weather Monitors</vt:lpstr>
      <vt:lpstr>How are AFISH weather monitors made?</vt:lpstr>
      <vt:lpstr>Overall plan</vt:lpstr>
      <vt:lpstr>Revised plan</vt:lpstr>
      <vt:lpstr>Siting – Bay Ridge, Brooklyn</vt:lpstr>
      <vt:lpstr>Siting – Bay Ridge, Brooklyn</vt:lpstr>
      <vt:lpstr>Dockside – Landing AFISH</vt:lpstr>
      <vt:lpstr>Flow of information</vt:lpstr>
      <vt:lpstr>Next Steps</vt:lpstr>
      <vt:lpstr>Questions?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Ferry Safety Crowdsourcing and ground-truthing</dc:title>
  <dc:creator>Roberta Weisbrod</dc:creator>
  <cp:lastModifiedBy>Roberta Weisbrod</cp:lastModifiedBy>
  <cp:revision>125</cp:revision>
  <dcterms:created xsi:type="dcterms:W3CDTF">2017-01-07T22:05:54Z</dcterms:created>
  <dcterms:modified xsi:type="dcterms:W3CDTF">2019-11-18T17:42:50Z</dcterms:modified>
</cp:coreProperties>
</file>