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2"/>
  </p:notesMasterIdLst>
  <p:sldIdLst>
    <p:sldId id="260" r:id="rId2"/>
    <p:sldId id="256" r:id="rId3"/>
    <p:sldId id="257" r:id="rId4"/>
    <p:sldId id="258" r:id="rId5"/>
    <p:sldId id="259" r:id="rId6"/>
    <p:sldId id="261" r:id="rId7"/>
    <p:sldId id="263" r:id="rId8"/>
    <p:sldId id="262"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70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bigailgolden1:Dropbox:Ferry%20Safety%20Research%20Resources:MFA%202000-2014:Major%20Ferry%20Accidents%20200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bigailgolden1:Dropbox:Ferry%20Safety%20Research%20Resources:MFA%202000-2014:Major%20Ferry%20Accidents%20200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plotArea>
      <c:layout>
        <c:manualLayout>
          <c:layoutTarget val="inner"/>
          <c:xMode val="edge"/>
          <c:yMode val="edge"/>
          <c:x val="0.315636355173954"/>
          <c:y val="0.101108277129849"/>
          <c:w val="0.508924072140849"/>
          <c:h val="0.797783445740302"/>
        </c:manualLayout>
      </c:layout>
      <c:pieChart>
        <c:varyColors val="1"/>
        <c:ser>
          <c:idx val="0"/>
          <c:order val="0"/>
          <c:dLbls>
            <c:dLbl>
              <c:idx val="1"/>
              <c:layout>
                <c:manualLayout>
                  <c:x val="0.0932889217157974"/>
                  <c:y val="-0.194244895375548"/>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'[Major Ferry Accidents 2000-2014.xlsx]Sheet2'!$G$1:$G$5</c:f>
              <c:strCache>
                <c:ptCount val="5"/>
                <c:pt idx="0">
                  <c:v>All others</c:v>
                </c:pt>
                <c:pt idx="1">
                  <c:v>Bangladesh</c:v>
                </c:pt>
                <c:pt idx="2">
                  <c:v>Indonesia</c:v>
                </c:pt>
                <c:pt idx="3">
                  <c:v>Philippines</c:v>
                </c:pt>
                <c:pt idx="4">
                  <c:v>China</c:v>
                </c:pt>
              </c:strCache>
            </c:strRef>
          </c:cat>
          <c:val>
            <c:numRef>
              <c:f>'[Major Ferry Accidents 2000-2014.xlsx]Sheet2'!$H$1:$H$5</c:f>
              <c:numCache>
                <c:formatCode>General</c:formatCode>
                <c:ptCount val="5"/>
                <c:pt idx="0">
                  <c:v>67.0</c:v>
                </c:pt>
                <c:pt idx="1">
                  <c:v>40.0</c:v>
                </c:pt>
                <c:pt idx="2">
                  <c:v>26.0</c:v>
                </c:pt>
                <c:pt idx="3">
                  <c:v>18.0</c:v>
                </c:pt>
                <c:pt idx="4">
                  <c:v>10.0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46BC7-9583-1642-8C15-C4F916A74A57}" type="datetimeFigureOut">
              <a:rPr lang="en-US" smtClean="0"/>
              <a:t>1/11/15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D0ADCF-9C94-914B-93D0-9DAE1B5FADAC}" type="slidenum">
              <a:rPr lang="en-US" smtClean="0"/>
              <a:t>‹#›</a:t>
            </a:fld>
            <a:endParaRPr lang="en-US"/>
          </a:p>
        </p:txBody>
      </p:sp>
    </p:spTree>
    <p:extLst>
      <p:ext uri="{BB962C8B-B14F-4D97-AF65-F5344CB8AC3E}">
        <p14:creationId xmlns:p14="http://schemas.microsoft.com/office/powerpoint/2010/main" val="3317380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Mumbai’s rail system</a:t>
            </a:r>
            <a:r>
              <a:rPr lang="en-US" baseline="0" dirty="0" smtClean="0"/>
              <a:t> is the most overcrowded in the world—traffic has increased </a:t>
            </a:r>
            <a:r>
              <a:rPr lang="en-US" baseline="0" dirty="0" err="1" smtClean="0"/>
              <a:t>sixfold</a:t>
            </a:r>
            <a:r>
              <a:rPr lang="en-US" baseline="0" dirty="0" smtClean="0"/>
              <a:t> in the past 40 years while capacity has only doubled. It currently has 7.5 million riders a day and there are 20 to 25 accidents per day, about half of which are fatal. Mumbai’s public transport needs major expansion, but the city is just too dense for new lines to be built, and it’s on a peninsula with the city center at the very tip so it can’t just expand outward. One solution? Ferries running north-south along the coast, parallel to the rail lines.</a:t>
            </a:r>
          </a:p>
          <a:p>
            <a:endParaRPr lang="en-US" baseline="0" dirty="0" smtClean="0"/>
          </a:p>
          <a:p>
            <a:r>
              <a:rPr lang="en-US" baseline="0" dirty="0" smtClean="0"/>
              <a:t>Source: http://</a:t>
            </a:r>
            <a:r>
              <a:rPr lang="en-US" baseline="0" dirty="0" err="1" smtClean="0"/>
              <a:t>www.theguardian.com</a:t>
            </a:r>
            <a:r>
              <a:rPr lang="en-US" baseline="0" dirty="0" smtClean="0"/>
              <a:t>/world/2013/</a:t>
            </a:r>
            <a:r>
              <a:rPr lang="en-US" baseline="0" dirty="0" err="1" smtClean="0"/>
              <a:t>oct</a:t>
            </a:r>
            <a:r>
              <a:rPr lang="en-US" baseline="0" dirty="0" smtClean="0"/>
              <a:t>/29/</a:t>
            </a:r>
            <a:r>
              <a:rPr lang="en-US" baseline="0" dirty="0" err="1" smtClean="0"/>
              <a:t>india</a:t>
            </a:r>
            <a:r>
              <a:rPr lang="en-US" baseline="0" dirty="0" smtClean="0"/>
              <a:t>-</a:t>
            </a:r>
            <a:r>
              <a:rPr lang="en-US" baseline="0" dirty="0" err="1" smtClean="0"/>
              <a:t>mumbai</a:t>
            </a:r>
            <a:r>
              <a:rPr lang="en-US" baseline="0" dirty="0" smtClean="0"/>
              <a:t>-population-rail-accidents</a:t>
            </a:r>
            <a:endParaRPr lang="en-US" dirty="0"/>
          </a:p>
        </p:txBody>
      </p:sp>
      <p:sp>
        <p:nvSpPr>
          <p:cNvPr id="4" name="Slide Number Placeholder 3"/>
          <p:cNvSpPr>
            <a:spLocks noGrp="1"/>
          </p:cNvSpPr>
          <p:nvPr>
            <p:ph type="sldNum" sz="quarter" idx="10"/>
          </p:nvPr>
        </p:nvSpPr>
        <p:spPr/>
        <p:txBody>
          <a:bodyPr/>
          <a:lstStyle/>
          <a:p>
            <a:fld id="{B2D0ADCF-9C94-914B-93D0-9DAE1B5FADAC}" type="slidenum">
              <a:rPr lang="en-US" smtClean="0"/>
              <a:t>2</a:t>
            </a:fld>
            <a:endParaRPr lang="en-US"/>
          </a:p>
        </p:txBody>
      </p:sp>
    </p:spTree>
    <p:extLst>
      <p:ext uri="{BB962C8B-B14F-4D97-AF65-F5344CB8AC3E}">
        <p14:creationId xmlns:p14="http://schemas.microsoft.com/office/powerpoint/2010/main" val="411065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Overcrowding, incomplete manifests, passenger death estimates that range over several hundreds</a:t>
            </a:r>
            <a:endParaRPr lang="en-US" dirty="0"/>
          </a:p>
        </p:txBody>
      </p:sp>
      <p:sp>
        <p:nvSpPr>
          <p:cNvPr id="4" name="Slide Number Placeholder 3"/>
          <p:cNvSpPr>
            <a:spLocks noGrp="1"/>
          </p:cNvSpPr>
          <p:nvPr>
            <p:ph type="sldNum" sz="quarter" idx="10"/>
          </p:nvPr>
        </p:nvSpPr>
        <p:spPr/>
        <p:txBody>
          <a:bodyPr/>
          <a:lstStyle/>
          <a:p>
            <a:fld id="{B2D0ADCF-9C94-914B-93D0-9DAE1B5FADAC}" type="slidenum">
              <a:rPr lang="en-US" smtClean="0"/>
              <a:t>3</a:t>
            </a:fld>
            <a:endParaRPr lang="en-US"/>
          </a:p>
        </p:txBody>
      </p:sp>
    </p:spTree>
    <p:extLst>
      <p:ext uri="{BB962C8B-B14F-4D97-AF65-F5344CB8AC3E}">
        <p14:creationId xmlns:p14="http://schemas.microsoft.com/office/powerpoint/2010/main" val="266211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sources range from the Guardian</a:t>
            </a:r>
            <a:r>
              <a:rPr lang="en-US" baseline="0" dirty="0" smtClean="0"/>
              <a:t> to Ghana Today (in red). Each of our sources had its own bias as you can see with the Guardian headline, which made it important to collect information from multiple articles and news orgs where possible.</a:t>
            </a:r>
            <a:endParaRPr lang="en-US" dirty="0"/>
          </a:p>
        </p:txBody>
      </p:sp>
      <p:sp>
        <p:nvSpPr>
          <p:cNvPr id="4" name="Slide Number Placeholder 3"/>
          <p:cNvSpPr>
            <a:spLocks noGrp="1"/>
          </p:cNvSpPr>
          <p:nvPr>
            <p:ph type="sldNum" sz="quarter" idx="10"/>
          </p:nvPr>
        </p:nvSpPr>
        <p:spPr/>
        <p:txBody>
          <a:bodyPr/>
          <a:lstStyle/>
          <a:p>
            <a:fld id="{B2D0ADCF-9C94-914B-93D0-9DAE1B5FADAC}" type="slidenum">
              <a:rPr lang="en-US" smtClean="0"/>
              <a:t>4</a:t>
            </a:fld>
            <a:endParaRPr lang="en-US"/>
          </a:p>
        </p:txBody>
      </p:sp>
    </p:spTree>
    <p:extLst>
      <p:ext uri="{BB962C8B-B14F-4D97-AF65-F5344CB8AC3E}">
        <p14:creationId xmlns:p14="http://schemas.microsoft.com/office/powerpoint/2010/main" val="337989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all of the top 10%</a:t>
            </a:r>
            <a:r>
              <a:rPr lang="en-US" baseline="0" dirty="0" smtClean="0"/>
              <a:t> of countries are in Asia and Southeast Asia</a:t>
            </a:r>
            <a:endParaRPr lang="en-US" dirty="0"/>
          </a:p>
        </p:txBody>
      </p:sp>
      <p:sp>
        <p:nvSpPr>
          <p:cNvPr id="4" name="Slide Number Placeholder 3"/>
          <p:cNvSpPr>
            <a:spLocks noGrp="1"/>
          </p:cNvSpPr>
          <p:nvPr>
            <p:ph type="sldNum" sz="quarter" idx="10"/>
          </p:nvPr>
        </p:nvSpPr>
        <p:spPr/>
        <p:txBody>
          <a:bodyPr/>
          <a:lstStyle/>
          <a:p>
            <a:fld id="{B2D0ADCF-9C94-914B-93D0-9DAE1B5FADAC}" type="slidenum">
              <a:rPr lang="en-US" smtClean="0"/>
              <a:t>5</a:t>
            </a:fld>
            <a:endParaRPr lang="en-US"/>
          </a:p>
        </p:txBody>
      </p:sp>
    </p:spTree>
    <p:extLst>
      <p:ext uri="{BB962C8B-B14F-4D97-AF65-F5344CB8AC3E}">
        <p14:creationId xmlns:p14="http://schemas.microsoft.com/office/powerpoint/2010/main" val="27333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solidFill>
                <a:srgbClr val="FF0000"/>
              </a:solidFill>
            </a:endParaRPr>
          </a:p>
          <a:p>
            <a:r>
              <a:rPr lang="en-US" b="1" dirty="0" smtClean="0">
                <a:solidFill>
                  <a:srgbClr val="FF0000"/>
                </a:solidFill>
              </a:rPr>
              <a:t>What about definition – conservative liberal </a:t>
            </a:r>
            <a:r>
              <a:rPr lang="en-US" b="1" dirty="0" err="1" smtClean="0">
                <a:solidFill>
                  <a:srgbClr val="FF0000"/>
                </a:solidFill>
              </a:rPr>
              <a:t>etc</a:t>
            </a:r>
            <a:endParaRPr lang="en-US" b="1" dirty="0" smtClean="0">
              <a:solidFill>
                <a:srgbClr val="FF0000"/>
              </a:solidFill>
            </a:endParaRPr>
          </a:p>
          <a:p>
            <a:r>
              <a:rPr lang="en-US" dirty="0" smtClean="0"/>
              <a:t>Errors of omission—forgetting to do something</a:t>
            </a:r>
            <a:r>
              <a:rPr lang="en-US" baseline="0" dirty="0" smtClean="0"/>
              <a:t>, or just leaving it out</a:t>
            </a:r>
          </a:p>
          <a:p>
            <a:r>
              <a:rPr lang="en-US" baseline="0" dirty="0" smtClean="0"/>
              <a:t>Errors of commission—performing an act incorrectly</a:t>
            </a:r>
          </a:p>
          <a:p>
            <a:r>
              <a:rPr lang="en-US" baseline="0" dirty="0" smtClean="0"/>
              <a:t>Sequence—right action, wrong order</a:t>
            </a:r>
          </a:p>
          <a:p>
            <a:r>
              <a:rPr lang="en-US" dirty="0" smtClean="0"/>
              <a:t>Timing/rate—too fast or to</a:t>
            </a:r>
            <a:r>
              <a:rPr lang="en-US" baseline="0" dirty="0" smtClean="0"/>
              <a:t>o slow</a:t>
            </a:r>
          </a:p>
          <a:p>
            <a:endParaRPr lang="en-US" baseline="0" dirty="0" smtClean="0"/>
          </a:p>
          <a:p>
            <a:r>
              <a:rPr lang="en-US" baseline="0" dirty="0" smtClean="0"/>
              <a:t>Example of the </a:t>
            </a:r>
            <a:r>
              <a:rPr lang="en-US" baseline="0" dirty="0" err="1" smtClean="0"/>
              <a:t>Acita</a:t>
            </a:r>
            <a:r>
              <a:rPr lang="en-US" baseline="0" dirty="0" smtClean="0"/>
              <a:t> 3—also severely overcrowded, but this is a very obvious example of </a:t>
            </a:r>
            <a:r>
              <a:rPr lang="en-US" baseline="0" smtClean="0"/>
              <a:t>human error</a:t>
            </a:r>
            <a:endParaRPr lang="en-US" baseline="0" dirty="0" smtClean="0"/>
          </a:p>
        </p:txBody>
      </p:sp>
      <p:sp>
        <p:nvSpPr>
          <p:cNvPr id="4" name="Slide Number Placeholder 3"/>
          <p:cNvSpPr>
            <a:spLocks noGrp="1"/>
          </p:cNvSpPr>
          <p:nvPr>
            <p:ph type="sldNum" sz="quarter" idx="10"/>
          </p:nvPr>
        </p:nvSpPr>
        <p:spPr/>
        <p:txBody>
          <a:bodyPr/>
          <a:lstStyle/>
          <a:p>
            <a:fld id="{B2D0ADCF-9C94-914B-93D0-9DAE1B5FADAC}" type="slidenum">
              <a:rPr lang="en-US" smtClean="0"/>
              <a:t>6</a:t>
            </a:fld>
            <a:endParaRPr lang="en-US"/>
          </a:p>
        </p:txBody>
      </p:sp>
    </p:spTree>
    <p:extLst>
      <p:ext uri="{BB962C8B-B14F-4D97-AF65-F5344CB8AC3E}">
        <p14:creationId xmlns:p14="http://schemas.microsoft.com/office/powerpoint/2010/main" val="361693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1: Rescue workers heading toward shore,</a:t>
            </a:r>
            <a:r>
              <a:rPr lang="en-US" baseline="0" dirty="0" smtClean="0"/>
              <a:t> with the capsized Princess of the Stars in the background. The vessel had been allowed to sail even though Typhoon </a:t>
            </a:r>
            <a:r>
              <a:rPr lang="en-US" baseline="0" dirty="0" err="1" smtClean="0"/>
              <a:t>Fengshen</a:t>
            </a:r>
            <a:r>
              <a:rPr lang="en-US" baseline="0" dirty="0" smtClean="0"/>
              <a:t> had already made landfall, because it was considered to be a large enough vessel to stay afloat on its route, which was only on the storm’s periphery. However, </a:t>
            </a:r>
            <a:r>
              <a:rPr lang="en-US" baseline="0" dirty="0" err="1" smtClean="0"/>
              <a:t>Fengshen</a:t>
            </a:r>
            <a:r>
              <a:rPr lang="en-US" baseline="0" dirty="0" smtClean="0"/>
              <a:t> changed trajectory unexpectedly.</a:t>
            </a:r>
          </a:p>
          <a:p>
            <a:endParaRPr lang="en-US" baseline="0" dirty="0" smtClean="0"/>
          </a:p>
          <a:p>
            <a:r>
              <a:rPr lang="en-US" baseline="0" dirty="0" smtClean="0"/>
              <a:t>Image 2: Effect of a rogue wave on the </a:t>
            </a:r>
            <a:r>
              <a:rPr lang="en-US" baseline="0" dirty="0" err="1" smtClean="0"/>
              <a:t>Wilstar</a:t>
            </a:r>
            <a:r>
              <a:rPr lang="en-US" baseline="0" dirty="0" smtClean="0"/>
              <a:t>—entire hull is gone.</a:t>
            </a:r>
          </a:p>
          <a:p>
            <a:endParaRPr lang="en-US" baseline="0" dirty="0" smtClean="0"/>
          </a:p>
          <a:p>
            <a:r>
              <a:rPr lang="en-US" baseline="0" dirty="0" smtClean="0"/>
              <a:t>Graph: Central spike is the </a:t>
            </a:r>
            <a:r>
              <a:rPr lang="en-US" baseline="0" dirty="0" err="1" smtClean="0"/>
              <a:t>Draupner</a:t>
            </a:r>
            <a:r>
              <a:rPr lang="en-US" baseline="0" dirty="0" smtClean="0"/>
              <a:t> wave, first rogue wave captured on recording equipment. Occurred at the </a:t>
            </a:r>
            <a:r>
              <a:rPr lang="en-US" baseline="0" dirty="0" err="1" smtClean="0"/>
              <a:t>Draupner</a:t>
            </a:r>
            <a:r>
              <a:rPr lang="en-US" baseline="0" dirty="0" smtClean="0"/>
              <a:t> offshore drilling platform in 1995. Explain the rogue wave phenomenon and how much damage it can cause (Image 2).</a:t>
            </a:r>
            <a:endParaRPr lang="en-US" dirty="0"/>
          </a:p>
        </p:txBody>
      </p:sp>
      <p:sp>
        <p:nvSpPr>
          <p:cNvPr id="4" name="Slide Number Placeholder 3"/>
          <p:cNvSpPr>
            <a:spLocks noGrp="1"/>
          </p:cNvSpPr>
          <p:nvPr>
            <p:ph type="sldNum" sz="quarter" idx="10"/>
          </p:nvPr>
        </p:nvSpPr>
        <p:spPr/>
        <p:txBody>
          <a:bodyPr/>
          <a:lstStyle/>
          <a:p>
            <a:fld id="{B2D0ADCF-9C94-914B-93D0-9DAE1B5FADAC}" type="slidenum">
              <a:rPr lang="en-US" smtClean="0"/>
              <a:t>7</a:t>
            </a:fld>
            <a:endParaRPr lang="en-US"/>
          </a:p>
        </p:txBody>
      </p:sp>
    </p:spTree>
    <p:extLst>
      <p:ext uri="{BB962C8B-B14F-4D97-AF65-F5344CB8AC3E}">
        <p14:creationId xmlns:p14="http://schemas.microsoft.com/office/powerpoint/2010/main" val="2570508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Ferry heading into Dhaka on the </a:t>
            </a:r>
            <a:r>
              <a:rPr lang="en-US" dirty="0" err="1" smtClean="0"/>
              <a:t>Buriganga</a:t>
            </a:r>
            <a:r>
              <a:rPr lang="en-US" baseline="0" dirty="0" smtClean="0"/>
              <a:t> River—not an accident, but used by Reuters to illustrate overcrowding. http://</a:t>
            </a:r>
            <a:r>
              <a:rPr lang="en-US" baseline="0" dirty="0" err="1" smtClean="0"/>
              <a:t>www.reuters.com</a:t>
            </a:r>
            <a:r>
              <a:rPr lang="en-US" baseline="0" dirty="0" smtClean="0"/>
              <a:t>/article/2008/02/28/us-bangladesh-ferry-idUSDHA17221920080228</a:t>
            </a:r>
            <a:endParaRPr lang="en-US" dirty="0"/>
          </a:p>
        </p:txBody>
      </p:sp>
      <p:sp>
        <p:nvSpPr>
          <p:cNvPr id="4" name="Slide Number Placeholder 3"/>
          <p:cNvSpPr>
            <a:spLocks noGrp="1"/>
          </p:cNvSpPr>
          <p:nvPr>
            <p:ph type="sldNum" sz="quarter" idx="10"/>
          </p:nvPr>
        </p:nvSpPr>
        <p:spPr/>
        <p:txBody>
          <a:bodyPr/>
          <a:lstStyle/>
          <a:p>
            <a:fld id="{B2D0ADCF-9C94-914B-93D0-9DAE1B5FADAC}" type="slidenum">
              <a:rPr lang="en-US" smtClean="0"/>
              <a:t>8</a:t>
            </a:fld>
            <a:endParaRPr lang="en-US"/>
          </a:p>
        </p:txBody>
      </p:sp>
    </p:spTree>
    <p:extLst>
      <p:ext uri="{BB962C8B-B14F-4D97-AF65-F5344CB8AC3E}">
        <p14:creationId xmlns:p14="http://schemas.microsoft.com/office/powerpoint/2010/main" val="87881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Research ferry systems</a:t>
            </a:r>
            <a:r>
              <a:rPr lang="en-US" b="1" baseline="0" dirty="0" smtClean="0"/>
              <a:t> – </a:t>
            </a:r>
            <a:r>
              <a:rPr lang="en-US" baseline="0" dirty="0" smtClean="0"/>
              <a:t>WFSA reports on Philippines, Tanzania/Zanzibar, Amazon, </a:t>
            </a:r>
            <a:r>
              <a:rPr lang="en-US" baseline="0" dirty="0" err="1" smtClean="0"/>
              <a:t>Guixhou</a:t>
            </a:r>
            <a:r>
              <a:rPr lang="en-US" baseline="0" dirty="0" smtClean="0"/>
              <a:t> China (check spelling), and by then Indonesia and Bangladesh and perhaps South Pacific island</a:t>
            </a:r>
            <a:endParaRPr lang="en-US" dirty="0"/>
          </a:p>
        </p:txBody>
      </p:sp>
      <p:sp>
        <p:nvSpPr>
          <p:cNvPr id="4" name="Slide Number Placeholder 3"/>
          <p:cNvSpPr>
            <a:spLocks noGrp="1"/>
          </p:cNvSpPr>
          <p:nvPr>
            <p:ph type="sldNum" sz="quarter" idx="10"/>
          </p:nvPr>
        </p:nvSpPr>
        <p:spPr/>
        <p:txBody>
          <a:bodyPr/>
          <a:lstStyle/>
          <a:p>
            <a:fld id="{B2D0ADCF-9C94-914B-93D0-9DAE1B5FADAC}" type="slidenum">
              <a:rPr lang="en-US" smtClean="0"/>
              <a:t>9</a:t>
            </a:fld>
            <a:endParaRPr lang="en-US"/>
          </a:p>
        </p:txBody>
      </p:sp>
    </p:spTree>
    <p:extLst>
      <p:ext uri="{BB962C8B-B14F-4D97-AF65-F5344CB8AC3E}">
        <p14:creationId xmlns:p14="http://schemas.microsoft.com/office/powerpoint/2010/main" val="1599648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1/11/15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1/11/15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1/11/15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1778F24D-EB19-4AE0-B015-2BEA6D5224F2}" type="datetimeFigureOut">
              <a:rPr lang="en-US" smtClean="0"/>
              <a:t>1/11/15</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190D9BD3-E57B-4194-A545-2804EB95D9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9215"/>
            <a:ext cx="7770813" cy="1748118"/>
          </a:xfrm>
        </p:spPr>
        <p:txBody>
          <a:bodyPr>
            <a:normAutofit fontScale="90000"/>
          </a:bodyPr>
          <a:lstStyle/>
          <a:p>
            <a:r>
              <a:rPr lang="en-US" dirty="0" smtClean="0">
                <a:latin typeface="Arial"/>
                <a:cs typeface="Arial"/>
              </a:rPr>
              <a:t>Causes and Circumstances of Major Ferry Accidents, </a:t>
            </a:r>
            <a:br>
              <a:rPr lang="en-US" dirty="0" smtClean="0">
                <a:latin typeface="Arial"/>
                <a:cs typeface="Arial"/>
              </a:rPr>
            </a:br>
            <a:r>
              <a:rPr lang="en-US" dirty="0" smtClean="0">
                <a:latin typeface="Arial"/>
                <a:cs typeface="Arial"/>
              </a:rPr>
              <a:t>2000-2014</a:t>
            </a:r>
            <a:endParaRPr lang="en-US" dirty="0">
              <a:latin typeface="Arial"/>
              <a:cs typeface="Arial"/>
            </a:endParaRPr>
          </a:p>
        </p:txBody>
      </p:sp>
      <p:sp>
        <p:nvSpPr>
          <p:cNvPr id="3" name="Content Placeholder 2"/>
          <p:cNvSpPr>
            <a:spLocks noGrp="1"/>
          </p:cNvSpPr>
          <p:nvPr>
            <p:ph idx="1"/>
          </p:nvPr>
        </p:nvSpPr>
        <p:spPr>
          <a:xfrm>
            <a:off x="685800" y="2988814"/>
            <a:ext cx="7770813" cy="2960495"/>
          </a:xfrm>
        </p:spPr>
        <p:txBody>
          <a:bodyPr>
            <a:normAutofit/>
          </a:bodyPr>
          <a:lstStyle/>
          <a:p>
            <a:pPr marL="0" indent="0" algn="ctr">
              <a:buNone/>
            </a:pPr>
            <a:r>
              <a:rPr lang="en-US" sz="3200" dirty="0" smtClean="0">
                <a:latin typeface="Arial"/>
                <a:cs typeface="Arial"/>
              </a:rPr>
              <a:t>Abigail Golden</a:t>
            </a:r>
          </a:p>
          <a:p>
            <a:pPr marL="0" indent="0" algn="ctr">
              <a:buNone/>
            </a:pPr>
            <a:r>
              <a:rPr lang="en-US" sz="3200" dirty="0" smtClean="0">
                <a:latin typeface="Arial"/>
                <a:cs typeface="Arial"/>
              </a:rPr>
              <a:t>Worldwide Ferry Safety Association</a:t>
            </a:r>
          </a:p>
          <a:p>
            <a:pPr marL="0" indent="0" algn="ctr">
              <a:buNone/>
            </a:pPr>
            <a:r>
              <a:rPr lang="en-US" sz="2400" dirty="0" smtClean="0">
                <a:latin typeface="Arial"/>
                <a:cs typeface="Arial"/>
              </a:rPr>
              <a:t>Presented January 11, 2015 at the Transportation Research Board Conference</a:t>
            </a:r>
          </a:p>
          <a:p>
            <a:pPr marL="0" indent="0" algn="ctr">
              <a:buNone/>
            </a:pPr>
            <a:r>
              <a:rPr lang="en-US" sz="2400" dirty="0" smtClean="0">
                <a:latin typeface="Arial"/>
                <a:cs typeface="Arial"/>
              </a:rPr>
              <a:t>Workshop on Ferry and Passenger Boat Safety</a:t>
            </a:r>
          </a:p>
        </p:txBody>
      </p:sp>
    </p:spTree>
    <p:extLst>
      <p:ext uri="{BB962C8B-B14F-4D97-AF65-F5344CB8AC3E}">
        <p14:creationId xmlns:p14="http://schemas.microsoft.com/office/powerpoint/2010/main" val="18952738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Learn More</a:t>
            </a:r>
            <a:endParaRPr lang="en-US" dirty="0">
              <a:latin typeface="Arial"/>
              <a:cs typeface="Arial"/>
            </a:endParaRPr>
          </a:p>
        </p:txBody>
      </p:sp>
      <p:sp>
        <p:nvSpPr>
          <p:cNvPr id="3" name="Content Placeholder 2"/>
          <p:cNvSpPr>
            <a:spLocks noGrp="1"/>
          </p:cNvSpPr>
          <p:nvPr>
            <p:ph idx="1"/>
          </p:nvPr>
        </p:nvSpPr>
        <p:spPr/>
        <p:txBody>
          <a:bodyPr>
            <a:noAutofit/>
          </a:bodyPr>
          <a:lstStyle/>
          <a:p>
            <a:pPr>
              <a:buFont typeface="Arial"/>
              <a:buChar char="•"/>
            </a:pPr>
            <a:r>
              <a:rPr lang="en-US" sz="1800" dirty="0" smtClean="0">
                <a:latin typeface="Arial"/>
                <a:cs typeface="Arial"/>
              </a:rPr>
              <a:t>Our work is completely </a:t>
            </a:r>
            <a:r>
              <a:rPr lang="en-US" sz="1800" dirty="0">
                <a:latin typeface="Arial"/>
                <a:cs typeface="Arial"/>
              </a:rPr>
              <a:t>open access: http://</a:t>
            </a:r>
            <a:r>
              <a:rPr lang="en-US" sz="1800" dirty="0" err="1">
                <a:latin typeface="Arial"/>
                <a:cs typeface="Arial"/>
              </a:rPr>
              <a:t>www.ferrysafety.org</a:t>
            </a:r>
            <a:r>
              <a:rPr lang="en-US" sz="1800" dirty="0">
                <a:latin typeface="Arial"/>
                <a:cs typeface="Arial"/>
              </a:rPr>
              <a:t>/</a:t>
            </a:r>
            <a:r>
              <a:rPr lang="en-US" sz="1800" dirty="0" err="1" smtClean="0">
                <a:latin typeface="Arial"/>
                <a:cs typeface="Arial"/>
              </a:rPr>
              <a:t>news.htm</a:t>
            </a:r>
            <a:endParaRPr lang="en-US" sz="1800" dirty="0" smtClean="0">
              <a:latin typeface="Arial"/>
              <a:cs typeface="Arial"/>
            </a:endParaRPr>
          </a:p>
          <a:p>
            <a:pPr>
              <a:buFont typeface="Arial"/>
              <a:buChar char="•"/>
            </a:pPr>
            <a:r>
              <a:rPr lang="en-US" sz="1800" dirty="0" smtClean="0">
                <a:latin typeface="Arial"/>
                <a:cs typeface="Arial"/>
              </a:rPr>
              <a:t>Play with our data!</a:t>
            </a:r>
          </a:p>
          <a:p>
            <a:pPr>
              <a:buFont typeface="Arial"/>
              <a:buChar char="•"/>
            </a:pPr>
            <a:r>
              <a:rPr lang="en-US" sz="1800" dirty="0">
                <a:latin typeface="Arial"/>
                <a:cs typeface="Arial"/>
              </a:rPr>
              <a:t>2015 Ferry Safety and Technology conference in New York </a:t>
            </a:r>
            <a:r>
              <a:rPr lang="en-US" sz="1800" dirty="0" smtClean="0">
                <a:latin typeface="Arial"/>
                <a:cs typeface="Arial"/>
              </a:rPr>
              <a:t>City (visit </a:t>
            </a:r>
            <a:r>
              <a:rPr lang="en-US" sz="1800" dirty="0" err="1" smtClean="0">
                <a:latin typeface="Arial"/>
                <a:cs typeface="Arial"/>
              </a:rPr>
              <a:t>ferrysafetyconference.squarespace.com</a:t>
            </a:r>
            <a:r>
              <a:rPr lang="en-US" sz="1800" dirty="0" smtClean="0">
                <a:latin typeface="Arial"/>
                <a:cs typeface="Arial"/>
              </a:rPr>
              <a:t>)</a:t>
            </a:r>
          </a:p>
          <a:p>
            <a:pPr marL="0" indent="0">
              <a:buNone/>
            </a:pPr>
            <a:endParaRPr lang="en-US" sz="1800" dirty="0">
              <a:latin typeface="Arial"/>
              <a:cs typeface="Arial"/>
            </a:endParaRPr>
          </a:p>
          <a:p>
            <a:pPr marL="0" indent="0">
              <a:lnSpc>
                <a:spcPct val="60000"/>
              </a:lnSpc>
              <a:buNone/>
            </a:pPr>
            <a:r>
              <a:rPr lang="en-US" sz="1800" b="1" dirty="0" smtClean="0">
                <a:latin typeface="Arial"/>
                <a:cs typeface="Arial"/>
              </a:rPr>
              <a:t>Contact:</a:t>
            </a:r>
          </a:p>
          <a:p>
            <a:pPr marL="0" indent="0">
              <a:lnSpc>
                <a:spcPct val="60000"/>
              </a:lnSpc>
              <a:buNone/>
            </a:pPr>
            <a:r>
              <a:rPr lang="en-US" sz="1800" dirty="0" smtClean="0">
                <a:latin typeface="Arial"/>
                <a:cs typeface="Arial"/>
              </a:rPr>
              <a:t>Abigail Golden</a:t>
            </a:r>
          </a:p>
          <a:p>
            <a:pPr marL="0" indent="0">
              <a:lnSpc>
                <a:spcPct val="60000"/>
              </a:lnSpc>
              <a:buNone/>
            </a:pPr>
            <a:r>
              <a:rPr lang="en-US" sz="1800" dirty="0" smtClean="0">
                <a:latin typeface="Arial"/>
                <a:cs typeface="Arial"/>
              </a:rPr>
              <a:t>Worldwide Ferry Safety Association</a:t>
            </a:r>
          </a:p>
          <a:p>
            <a:pPr marL="0" indent="0">
              <a:lnSpc>
                <a:spcPct val="60000"/>
              </a:lnSpc>
              <a:buNone/>
            </a:pPr>
            <a:r>
              <a:rPr lang="en-US" sz="1800" dirty="0" err="1" smtClean="0">
                <a:latin typeface="Arial"/>
                <a:cs typeface="Arial"/>
              </a:rPr>
              <a:t>abigolden@gmail.com</a:t>
            </a:r>
            <a:endParaRPr lang="en-US" sz="1800" dirty="0">
              <a:latin typeface="Arial"/>
              <a:cs typeface="Arial"/>
            </a:endParaRPr>
          </a:p>
        </p:txBody>
      </p:sp>
      <p:pic>
        <p:nvPicPr>
          <p:cNvPr id="6" name="Picture 5" descr="img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593" y="5578892"/>
            <a:ext cx="674606" cy="547271"/>
          </a:xfrm>
          <a:prstGeom prst="rect">
            <a:avLst/>
          </a:prstGeom>
        </p:spPr>
      </p:pic>
      <p:sp>
        <p:nvSpPr>
          <p:cNvPr id="7" name="TextBox 6"/>
          <p:cNvSpPr txBox="1"/>
          <p:nvPr/>
        </p:nvSpPr>
        <p:spPr>
          <a:xfrm>
            <a:off x="6459199" y="5641612"/>
            <a:ext cx="1865643" cy="400110"/>
          </a:xfrm>
          <a:prstGeom prst="rect">
            <a:avLst/>
          </a:prstGeom>
          <a:noFill/>
        </p:spPr>
        <p:txBody>
          <a:bodyPr wrap="square" rtlCol="0">
            <a:spAutoFit/>
          </a:bodyPr>
          <a:lstStyle/>
          <a:p>
            <a:r>
              <a:rPr lang="en-US" sz="2000" dirty="0" smtClean="0">
                <a:latin typeface="Arial"/>
                <a:cs typeface="Arial"/>
              </a:rPr>
              <a:t>@</a:t>
            </a:r>
            <a:r>
              <a:rPr lang="en-US" sz="2000" dirty="0" err="1" smtClean="0">
                <a:latin typeface="Arial"/>
                <a:cs typeface="Arial"/>
              </a:rPr>
              <a:t>saferferries</a:t>
            </a:r>
            <a:endParaRPr lang="en-US" sz="2000" dirty="0">
              <a:latin typeface="Arial"/>
              <a:cs typeface="Arial"/>
            </a:endParaRPr>
          </a:p>
        </p:txBody>
      </p:sp>
    </p:spTree>
    <p:extLst>
      <p:ext uri="{BB962C8B-B14F-4D97-AF65-F5344CB8AC3E}">
        <p14:creationId xmlns:p14="http://schemas.microsoft.com/office/powerpoint/2010/main" val="31548957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568187"/>
            <a:ext cx="7772400" cy="1158579"/>
          </a:xfrm>
        </p:spPr>
        <p:txBody>
          <a:bodyPr/>
          <a:lstStyle/>
          <a:p>
            <a:r>
              <a:rPr lang="en-US" dirty="0" smtClean="0">
                <a:latin typeface="Arial"/>
                <a:cs typeface="Arial"/>
              </a:rPr>
              <a:t>Why Study Ferries Globally?</a:t>
            </a:r>
            <a:endParaRPr lang="en-US" dirty="0">
              <a:latin typeface="Arial"/>
              <a:cs typeface="Arial"/>
            </a:endParaRPr>
          </a:p>
        </p:txBody>
      </p:sp>
      <p:sp>
        <p:nvSpPr>
          <p:cNvPr id="3" name="Subtitle 2"/>
          <p:cNvSpPr>
            <a:spLocks noGrp="1"/>
          </p:cNvSpPr>
          <p:nvPr>
            <p:ph type="subTitle" idx="1"/>
          </p:nvPr>
        </p:nvSpPr>
        <p:spPr>
          <a:xfrm>
            <a:off x="684213" y="2171767"/>
            <a:ext cx="5548244" cy="4044931"/>
          </a:xfrm>
        </p:spPr>
        <p:txBody>
          <a:bodyPr>
            <a:normAutofit/>
          </a:bodyPr>
          <a:lstStyle/>
          <a:p>
            <a:pPr marL="342900" indent="-342900" algn="l">
              <a:buFont typeface="Arial"/>
              <a:buChar char="•"/>
            </a:pPr>
            <a:r>
              <a:rPr lang="en-US" sz="2800" dirty="0" smtClean="0">
                <a:latin typeface="Arial"/>
                <a:cs typeface="Arial"/>
              </a:rPr>
              <a:t>Primary mode of transport for many in the developing world</a:t>
            </a:r>
          </a:p>
          <a:p>
            <a:pPr algn="l"/>
            <a:endParaRPr lang="en-US" sz="2800" dirty="0">
              <a:latin typeface="Arial"/>
              <a:cs typeface="Arial"/>
            </a:endParaRPr>
          </a:p>
          <a:p>
            <a:pPr marL="342900" indent="-342900" algn="l">
              <a:buFont typeface="Arial"/>
              <a:buChar char="•"/>
            </a:pPr>
            <a:r>
              <a:rPr lang="en-US" sz="2800" dirty="0" smtClean="0">
                <a:latin typeface="Arial"/>
                <a:cs typeface="Arial"/>
              </a:rPr>
              <a:t>Potential to</a:t>
            </a:r>
            <a:r>
              <a:rPr lang="en-US" sz="2800" dirty="0" smtClean="0">
                <a:solidFill>
                  <a:srgbClr val="FF0000"/>
                </a:solidFill>
                <a:latin typeface="Arial"/>
                <a:cs typeface="Arial"/>
              </a:rPr>
              <a:t> </a:t>
            </a:r>
            <a:r>
              <a:rPr lang="en-US" sz="2800" dirty="0" smtClean="0">
                <a:solidFill>
                  <a:srgbClr val="FFFFFF"/>
                </a:solidFill>
                <a:latin typeface="Arial"/>
                <a:cs typeface="Arial"/>
              </a:rPr>
              <a:t>avoid and reduce congestion and emissions</a:t>
            </a:r>
          </a:p>
          <a:p>
            <a:pPr algn="l"/>
            <a:endParaRPr lang="en-US" sz="2800" dirty="0" smtClean="0">
              <a:latin typeface="Arial"/>
              <a:cs typeface="Arial"/>
            </a:endParaRPr>
          </a:p>
          <a:p>
            <a:pPr marL="342900" indent="-342900" algn="l">
              <a:buFont typeface="Arial"/>
              <a:buChar char="•"/>
            </a:pPr>
            <a:r>
              <a:rPr lang="en-US" sz="2800" dirty="0" smtClean="0">
                <a:latin typeface="Arial"/>
                <a:cs typeface="Arial"/>
              </a:rPr>
              <a:t>Rapidly growing cities are running out of space</a:t>
            </a:r>
          </a:p>
        </p:txBody>
      </p:sp>
      <p:pic>
        <p:nvPicPr>
          <p:cNvPr id="5" name="Picture 4"/>
          <p:cNvPicPr>
            <a:picLocks noChangeAspect="1"/>
          </p:cNvPicPr>
          <p:nvPr/>
        </p:nvPicPr>
        <p:blipFill rotWithShape="1">
          <a:blip r:embed="rId3"/>
          <a:srcRect t="19738" r="19362"/>
          <a:stretch/>
        </p:blipFill>
        <p:spPr>
          <a:xfrm>
            <a:off x="6232456" y="2282087"/>
            <a:ext cx="2562863" cy="3924157"/>
          </a:xfrm>
          <a:prstGeom prst="rect">
            <a:avLst/>
          </a:prstGeom>
        </p:spPr>
      </p:pic>
    </p:spTree>
    <p:extLst>
      <p:ext uri="{BB962C8B-B14F-4D97-AF65-F5344CB8AC3E}">
        <p14:creationId xmlns:p14="http://schemas.microsoft.com/office/powerpoint/2010/main" val="19575165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Why Study Ferry Accidents?</a:t>
            </a:r>
            <a:endParaRPr lang="en-US" dirty="0">
              <a:latin typeface="Arial"/>
              <a:cs typeface="Arial"/>
            </a:endParaRPr>
          </a:p>
        </p:txBody>
      </p:sp>
      <p:sp>
        <p:nvSpPr>
          <p:cNvPr id="3" name="Content Placeholder 2"/>
          <p:cNvSpPr>
            <a:spLocks noGrp="1"/>
          </p:cNvSpPr>
          <p:nvPr>
            <p:ph idx="1"/>
          </p:nvPr>
        </p:nvSpPr>
        <p:spPr>
          <a:xfrm>
            <a:off x="685800" y="1353635"/>
            <a:ext cx="7770813" cy="4772528"/>
          </a:xfrm>
        </p:spPr>
        <p:txBody>
          <a:bodyPr>
            <a:normAutofit/>
          </a:bodyPr>
          <a:lstStyle/>
          <a:p>
            <a:pPr>
              <a:buFont typeface="Arial"/>
              <a:buChar char="•"/>
            </a:pPr>
            <a:r>
              <a:rPr lang="en-US" sz="2800" dirty="0" smtClean="0">
                <a:latin typeface="Arial"/>
                <a:cs typeface="Arial"/>
              </a:rPr>
              <a:t>Passengers won’t use ferries unless they feel safe</a:t>
            </a:r>
          </a:p>
          <a:p>
            <a:pPr>
              <a:buFont typeface="Arial"/>
              <a:buChar char="•"/>
            </a:pPr>
            <a:r>
              <a:rPr lang="en-US" sz="2800" dirty="0" smtClean="0">
                <a:latin typeface="Arial"/>
                <a:cs typeface="Arial"/>
              </a:rPr>
              <a:t>News reports are sparse, inaccurate, and uninformative</a:t>
            </a:r>
          </a:p>
          <a:p>
            <a:pPr>
              <a:buFont typeface="Arial"/>
              <a:buChar char="•"/>
            </a:pPr>
            <a:r>
              <a:rPr lang="en-US" sz="2800" dirty="0" smtClean="0">
                <a:latin typeface="Arial"/>
                <a:cs typeface="Arial"/>
              </a:rPr>
              <a:t>Across the board, we’re missing:</a:t>
            </a:r>
          </a:p>
          <a:p>
            <a:pPr lvl="1">
              <a:buFont typeface="Arial"/>
              <a:buChar char="•"/>
            </a:pPr>
            <a:r>
              <a:rPr lang="en-US" sz="2600" dirty="0" smtClean="0">
                <a:latin typeface="Arial"/>
                <a:cs typeface="Arial"/>
              </a:rPr>
              <a:t>Where accidents occur the most</a:t>
            </a:r>
          </a:p>
          <a:p>
            <a:pPr lvl="1">
              <a:buFont typeface="Arial"/>
              <a:buChar char="•"/>
            </a:pPr>
            <a:r>
              <a:rPr lang="en-US" sz="2600" dirty="0" smtClean="0">
                <a:latin typeface="Arial"/>
                <a:cs typeface="Arial"/>
              </a:rPr>
              <a:t>How many people die</a:t>
            </a:r>
          </a:p>
          <a:p>
            <a:pPr lvl="1">
              <a:buFont typeface="Arial"/>
              <a:buChar char="•"/>
            </a:pPr>
            <a:r>
              <a:rPr lang="en-US" sz="2600" dirty="0" smtClean="0">
                <a:latin typeface="Arial"/>
                <a:cs typeface="Arial"/>
              </a:rPr>
              <a:t>Why accidents happen</a:t>
            </a:r>
          </a:p>
          <a:p>
            <a:pPr lvl="1">
              <a:buFont typeface="Arial"/>
              <a:buChar char="•"/>
            </a:pPr>
            <a:endParaRPr lang="en-US" sz="2600" dirty="0">
              <a:latin typeface="Arial"/>
              <a:cs typeface="Arial"/>
            </a:endParaRPr>
          </a:p>
        </p:txBody>
      </p:sp>
    </p:spTree>
    <p:extLst>
      <p:ext uri="{BB962C8B-B14F-4D97-AF65-F5344CB8AC3E}">
        <p14:creationId xmlns:p14="http://schemas.microsoft.com/office/powerpoint/2010/main" val="29781373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09" y="166666"/>
            <a:ext cx="7770813" cy="1180301"/>
          </a:xfrm>
        </p:spPr>
        <p:txBody>
          <a:bodyPr/>
          <a:lstStyle/>
          <a:p>
            <a:r>
              <a:rPr lang="en-US" dirty="0" smtClean="0">
                <a:latin typeface="Arial"/>
                <a:cs typeface="Arial"/>
              </a:rPr>
              <a:t>Methods</a:t>
            </a:r>
            <a:endParaRPr lang="en-US" dirty="0">
              <a:latin typeface="Arial"/>
              <a:cs typeface="Arial"/>
            </a:endParaRPr>
          </a:p>
        </p:txBody>
      </p:sp>
      <p:sp>
        <p:nvSpPr>
          <p:cNvPr id="7" name="Content Placeholder 6"/>
          <p:cNvSpPr>
            <a:spLocks noGrp="1"/>
          </p:cNvSpPr>
          <p:nvPr>
            <p:ph idx="1"/>
          </p:nvPr>
        </p:nvSpPr>
        <p:spPr>
          <a:xfrm>
            <a:off x="702509" y="3760096"/>
            <a:ext cx="7971370" cy="2774118"/>
          </a:xfrm>
        </p:spPr>
        <p:txBody>
          <a:bodyPr>
            <a:normAutofit fontScale="85000" lnSpcReduction="20000"/>
          </a:bodyPr>
          <a:lstStyle/>
          <a:p>
            <a:pPr>
              <a:buFont typeface="Arial"/>
              <a:buChar char="•"/>
            </a:pPr>
            <a:r>
              <a:rPr lang="en-US" dirty="0" smtClean="0">
                <a:latin typeface="Arial"/>
                <a:cs typeface="Arial"/>
              </a:rPr>
              <a:t>Local and global news reports</a:t>
            </a:r>
          </a:p>
          <a:p>
            <a:pPr>
              <a:buFont typeface="Arial"/>
              <a:buChar char="•"/>
            </a:pPr>
            <a:r>
              <a:rPr lang="en-US" dirty="0" smtClean="0">
                <a:latin typeface="Arial"/>
                <a:cs typeface="Arial"/>
              </a:rPr>
              <a:t>Cross-checked across multiple sources</a:t>
            </a:r>
          </a:p>
          <a:p>
            <a:pPr>
              <a:buFont typeface="Arial"/>
              <a:buChar char="•"/>
            </a:pPr>
            <a:r>
              <a:rPr lang="en-US" dirty="0" smtClean="0">
                <a:latin typeface="Arial"/>
                <a:cs typeface="Arial"/>
              </a:rPr>
              <a:t>Collected data on: number of dead and missing, time of day, weather, location, overcrowding, state of vessel, name of operator</a:t>
            </a:r>
          </a:p>
          <a:p>
            <a:pPr>
              <a:buFont typeface="Arial"/>
              <a:buChar char="•"/>
            </a:pPr>
            <a:r>
              <a:rPr lang="en-US" dirty="0" smtClean="0">
                <a:latin typeface="Arial"/>
                <a:cs typeface="Arial"/>
              </a:rPr>
              <a:t>25 data fields per accident</a:t>
            </a:r>
          </a:p>
          <a:p>
            <a:pPr>
              <a:buFont typeface="Arial"/>
              <a:buChar char="•"/>
            </a:pPr>
            <a:r>
              <a:rPr lang="en-US" dirty="0" smtClean="0">
                <a:latin typeface="Arial"/>
                <a:cs typeface="Arial"/>
              </a:rPr>
              <a:t>Goal: determine proximate and root causes of all accidents in the database</a:t>
            </a:r>
          </a:p>
          <a:p>
            <a:pPr>
              <a:buFont typeface="Arial"/>
              <a:buChar char="•"/>
            </a:pPr>
            <a:endParaRPr lang="en-US" dirty="0" smtClean="0">
              <a:latin typeface="Arial"/>
              <a:cs typeface="Arial"/>
            </a:endParaRPr>
          </a:p>
          <a:p>
            <a:pPr>
              <a:buFont typeface="Arial"/>
              <a:buChar char="•"/>
            </a:pPr>
            <a:endParaRPr lang="en-US" dirty="0">
              <a:latin typeface="Arial"/>
              <a:cs typeface="Arial"/>
            </a:endParaRPr>
          </a:p>
        </p:txBody>
      </p:sp>
      <p:grpSp>
        <p:nvGrpSpPr>
          <p:cNvPr id="14" name="Group 13"/>
          <p:cNvGrpSpPr/>
          <p:nvPr/>
        </p:nvGrpSpPr>
        <p:grpSpPr>
          <a:xfrm>
            <a:off x="485084" y="1227251"/>
            <a:ext cx="8240983" cy="2400862"/>
            <a:chOff x="685800" y="191603"/>
            <a:chExt cx="8240983" cy="2400862"/>
          </a:xfrm>
        </p:grpSpPr>
        <p:pic>
          <p:nvPicPr>
            <p:cNvPr id="8" name="Picture 7" descr="Screen Shot 2014-12-08 at 11.46.24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732108"/>
              <a:ext cx="3681634" cy="867725"/>
            </a:xfrm>
            <a:prstGeom prst="rect">
              <a:avLst/>
            </a:prstGeom>
            <a:ln>
              <a:solidFill>
                <a:schemeClr val="accent1">
                  <a:lumMod val="50000"/>
                </a:schemeClr>
              </a:solidFill>
            </a:ln>
          </p:spPr>
        </p:pic>
        <p:pic>
          <p:nvPicPr>
            <p:cNvPr id="11" name="Picture 10" descr="Screen Shot 2014-12-08 at 11.48.53 A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89912" y="191603"/>
              <a:ext cx="5436871" cy="1140214"/>
            </a:xfrm>
            <a:prstGeom prst="rect">
              <a:avLst/>
            </a:prstGeom>
            <a:ln>
              <a:solidFill>
                <a:schemeClr val="accent1">
                  <a:lumMod val="50000"/>
                </a:schemeClr>
              </a:solidFill>
            </a:ln>
          </p:spPr>
        </p:pic>
        <p:pic>
          <p:nvPicPr>
            <p:cNvPr id="12" name="Picture 11" descr="Screen Shot 2014-12-08 at 11.52.5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5334" y="1398665"/>
              <a:ext cx="5753100" cy="1193800"/>
            </a:xfrm>
            <a:prstGeom prst="rect">
              <a:avLst/>
            </a:prstGeom>
            <a:ln>
              <a:solidFill>
                <a:srgbClr val="0E4367"/>
              </a:solidFill>
            </a:ln>
          </p:spPr>
        </p:pic>
      </p:grpSp>
    </p:spTree>
    <p:extLst>
      <p:ext uri="{BB962C8B-B14F-4D97-AF65-F5344CB8AC3E}">
        <p14:creationId xmlns:p14="http://schemas.microsoft.com/office/powerpoint/2010/main" val="5390830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Results</a:t>
            </a:r>
            <a:endParaRPr lang="en-US" dirty="0">
              <a:latin typeface="Arial"/>
              <a:cs typeface="Arial"/>
            </a:endParaRPr>
          </a:p>
        </p:txBody>
      </p:sp>
      <p:sp>
        <p:nvSpPr>
          <p:cNvPr id="3" name="Content Placeholder 2"/>
          <p:cNvSpPr>
            <a:spLocks noGrp="1"/>
          </p:cNvSpPr>
          <p:nvPr>
            <p:ph idx="1"/>
          </p:nvPr>
        </p:nvSpPr>
        <p:spPr>
          <a:xfrm>
            <a:off x="685800" y="1334371"/>
            <a:ext cx="4610953" cy="5016016"/>
          </a:xfrm>
        </p:spPr>
        <p:txBody>
          <a:bodyPr>
            <a:normAutofit lnSpcReduction="10000"/>
          </a:bodyPr>
          <a:lstStyle/>
          <a:p>
            <a:pPr>
              <a:buFont typeface="Arial"/>
              <a:buChar char="•"/>
            </a:pPr>
            <a:r>
              <a:rPr lang="en-US" sz="2800" dirty="0" smtClean="0">
                <a:latin typeface="Arial"/>
                <a:cs typeface="Arial"/>
              </a:rPr>
              <a:t>163 accidents in 14 years</a:t>
            </a:r>
          </a:p>
          <a:p>
            <a:pPr>
              <a:buFont typeface="Arial"/>
              <a:buChar char="•"/>
            </a:pPr>
            <a:r>
              <a:rPr lang="en-US" sz="2800" dirty="0" smtClean="0">
                <a:latin typeface="Arial"/>
                <a:cs typeface="Arial"/>
              </a:rPr>
              <a:t>Over 17,000 deaths (conservative estimate) in 40 countries</a:t>
            </a:r>
          </a:p>
          <a:p>
            <a:pPr>
              <a:buFont typeface="Arial"/>
              <a:buChar char="•"/>
            </a:pPr>
            <a:r>
              <a:rPr lang="en-US" sz="2800" dirty="0" smtClean="0">
                <a:latin typeface="Arial"/>
                <a:cs typeface="Arial"/>
              </a:rPr>
              <a:t>95% of accidents occurred in developing countries</a:t>
            </a:r>
          </a:p>
          <a:p>
            <a:pPr>
              <a:buFont typeface="Arial"/>
              <a:buChar char="•"/>
            </a:pPr>
            <a:r>
              <a:rPr lang="en-US" sz="2800" dirty="0" smtClean="0">
                <a:solidFill>
                  <a:srgbClr val="FFFFFF"/>
                </a:solidFill>
                <a:latin typeface="Arial"/>
                <a:cs typeface="Arial"/>
              </a:rPr>
              <a:t>Four countries</a:t>
            </a:r>
            <a:r>
              <a:rPr lang="en-US" sz="2800" dirty="0" smtClean="0">
                <a:latin typeface="Arial"/>
                <a:cs typeface="Arial"/>
              </a:rPr>
              <a:t>,10% of all countries, responsible for &gt;50% of all accidents</a:t>
            </a:r>
          </a:p>
          <a:p>
            <a:pPr>
              <a:buFont typeface="Arial"/>
              <a:buChar char="•"/>
            </a:pPr>
            <a:endParaRPr lang="en-US" sz="2800" dirty="0" smtClean="0">
              <a:latin typeface="Arial"/>
              <a:cs typeface="Arial"/>
            </a:endParaRPr>
          </a:p>
          <a:p>
            <a:pPr marL="0" indent="0">
              <a:buNone/>
            </a:pPr>
            <a:endParaRPr lang="en-US" sz="2800" dirty="0" smtClean="0">
              <a:latin typeface="Arial"/>
              <a:cs typeface="Arial"/>
            </a:endParaRPr>
          </a:p>
          <a:p>
            <a:pPr>
              <a:buFont typeface="Arial"/>
              <a:buChar char="•"/>
            </a:pPr>
            <a:endParaRPr lang="en-US" sz="2800" dirty="0">
              <a:latin typeface="Arial"/>
              <a:cs typeface="Arial"/>
            </a:endParaRPr>
          </a:p>
        </p:txBody>
      </p:sp>
      <p:graphicFrame>
        <p:nvGraphicFramePr>
          <p:cNvPr id="6" name="Chart 5"/>
          <p:cNvGraphicFramePr>
            <a:graphicFrameLocks/>
          </p:cNvGraphicFramePr>
          <p:nvPr>
            <p:extLst>
              <p:ext uri="{D42A27DB-BD31-4B8C-83A1-F6EECF244321}">
                <p14:modId xmlns:p14="http://schemas.microsoft.com/office/powerpoint/2010/main" val="3250153404"/>
              </p:ext>
            </p:extLst>
          </p:nvPr>
        </p:nvGraphicFramePr>
        <p:xfrm>
          <a:off x="4244087" y="2088945"/>
          <a:ext cx="5998530" cy="4244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341009924"/>
              </p:ext>
            </p:extLst>
          </p:nvPr>
        </p:nvGraphicFramePr>
        <p:xfrm>
          <a:off x="3253946" y="2228988"/>
          <a:ext cx="6646309" cy="51659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39865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Human Error</a:t>
            </a:r>
            <a:endParaRPr lang="en-US" dirty="0">
              <a:latin typeface="Arial"/>
              <a:cs typeface="Arial"/>
            </a:endParaRPr>
          </a:p>
        </p:txBody>
      </p:sp>
      <p:sp>
        <p:nvSpPr>
          <p:cNvPr id="3" name="Content Placeholder 2"/>
          <p:cNvSpPr>
            <a:spLocks noGrp="1"/>
          </p:cNvSpPr>
          <p:nvPr>
            <p:ph idx="1"/>
          </p:nvPr>
        </p:nvSpPr>
        <p:spPr>
          <a:xfrm>
            <a:off x="685800" y="1113065"/>
            <a:ext cx="7770813" cy="4722393"/>
          </a:xfrm>
        </p:spPr>
        <p:txBody>
          <a:bodyPr>
            <a:normAutofit/>
          </a:bodyPr>
          <a:lstStyle/>
          <a:p>
            <a:pPr>
              <a:buFont typeface="Arial"/>
              <a:buChar char="•"/>
            </a:pPr>
            <a:r>
              <a:rPr lang="en-US" sz="2000" dirty="0">
                <a:latin typeface="Arial"/>
                <a:cs typeface="Arial"/>
              </a:rPr>
              <a:t>Some examples</a:t>
            </a:r>
          </a:p>
          <a:p>
            <a:pPr lvl="1">
              <a:buFont typeface="Arial"/>
              <a:buChar char="•"/>
            </a:pPr>
            <a:r>
              <a:rPr lang="en-US" dirty="0">
                <a:latin typeface="Arial"/>
                <a:cs typeface="Arial"/>
              </a:rPr>
              <a:t>Improper stowage of rolling cargo</a:t>
            </a:r>
          </a:p>
          <a:p>
            <a:pPr lvl="1">
              <a:buFont typeface="Arial"/>
              <a:buChar char="•"/>
            </a:pPr>
            <a:r>
              <a:rPr lang="en-US" dirty="0">
                <a:latin typeface="Arial"/>
                <a:cs typeface="Arial"/>
              </a:rPr>
              <a:t>Overcrowding</a:t>
            </a:r>
          </a:p>
          <a:p>
            <a:pPr lvl="1">
              <a:buFont typeface="Arial"/>
              <a:buChar char="•"/>
            </a:pPr>
            <a:r>
              <a:rPr lang="en-US" dirty="0">
                <a:latin typeface="Arial"/>
                <a:cs typeface="Arial"/>
              </a:rPr>
              <a:t>Misjudgment of weather </a:t>
            </a:r>
            <a:r>
              <a:rPr lang="en-US" dirty="0" smtClean="0">
                <a:latin typeface="Arial"/>
                <a:cs typeface="Arial"/>
              </a:rPr>
              <a:t>conditions</a:t>
            </a:r>
          </a:p>
          <a:p>
            <a:pPr>
              <a:buFont typeface="Arial"/>
              <a:buChar char="•"/>
            </a:pPr>
            <a:r>
              <a:rPr lang="en-US" sz="2000" dirty="0">
                <a:latin typeface="Arial"/>
                <a:cs typeface="Arial"/>
              </a:rPr>
              <a:t>What is human error?</a:t>
            </a:r>
          </a:p>
          <a:p>
            <a:pPr lvl="1">
              <a:buFont typeface="Arial"/>
              <a:buChar char="•"/>
            </a:pPr>
            <a:r>
              <a:rPr lang="en-US" dirty="0">
                <a:latin typeface="Arial"/>
                <a:cs typeface="Arial"/>
              </a:rPr>
              <a:t>Conservative vs. liberal </a:t>
            </a:r>
            <a:r>
              <a:rPr lang="en-US" dirty="0" smtClean="0">
                <a:latin typeface="Arial"/>
                <a:cs typeface="Arial"/>
              </a:rPr>
              <a:t>parameters</a:t>
            </a:r>
          </a:p>
          <a:p>
            <a:pPr>
              <a:buFont typeface="Arial"/>
              <a:buChar char="•"/>
            </a:pPr>
            <a:r>
              <a:rPr lang="en-US" sz="2000" dirty="0" smtClean="0">
                <a:solidFill>
                  <a:srgbClr val="FFFFFF"/>
                </a:solidFill>
                <a:latin typeface="Arial"/>
                <a:cs typeface="Arial"/>
              </a:rPr>
              <a:t>Conservative estimate</a:t>
            </a:r>
            <a:r>
              <a:rPr lang="en-US" sz="2000" dirty="0" smtClean="0">
                <a:solidFill>
                  <a:srgbClr val="FFFFFF"/>
                </a:solidFill>
                <a:latin typeface="Arial"/>
                <a:cs typeface="Arial"/>
              </a:rPr>
              <a:t>:</a:t>
            </a:r>
            <a:r>
              <a:rPr lang="en-US" sz="2000" dirty="0" smtClean="0">
                <a:solidFill>
                  <a:srgbClr val="FFFF00"/>
                </a:solidFill>
                <a:latin typeface="Arial"/>
                <a:cs typeface="Arial"/>
              </a:rPr>
              <a:t> 54% </a:t>
            </a:r>
            <a:r>
              <a:rPr lang="en-US" sz="2000" dirty="0" smtClean="0">
                <a:latin typeface="Arial"/>
                <a:cs typeface="Arial"/>
              </a:rPr>
              <a:t>of total accidents and </a:t>
            </a:r>
            <a:r>
              <a:rPr lang="en-US" sz="2000" dirty="0" smtClean="0">
                <a:solidFill>
                  <a:srgbClr val="FFFF00"/>
                </a:solidFill>
                <a:latin typeface="Arial"/>
                <a:cs typeface="Arial"/>
              </a:rPr>
              <a:t>67%</a:t>
            </a:r>
            <a:r>
              <a:rPr lang="en-US" sz="2000" dirty="0" smtClean="0">
                <a:latin typeface="Arial"/>
                <a:cs typeface="Arial"/>
              </a:rPr>
              <a:t> of total fatalities caused by human error</a:t>
            </a:r>
            <a:endParaRPr lang="en-US" sz="2000" dirty="0" smtClean="0">
              <a:solidFill>
                <a:srgbClr val="FFFF00"/>
              </a:solidFill>
              <a:latin typeface="Arial"/>
              <a:cs typeface="Arial"/>
            </a:endParaRPr>
          </a:p>
          <a:p>
            <a:pPr>
              <a:buFont typeface="Arial"/>
              <a:buChar char="•"/>
            </a:pPr>
            <a:r>
              <a:rPr lang="en-US" sz="2000" smtClean="0">
                <a:latin typeface="Arial"/>
                <a:cs typeface="Arial"/>
              </a:rPr>
              <a:t>Liberal </a:t>
            </a:r>
            <a:r>
              <a:rPr lang="en-US" sz="2000" dirty="0" smtClean="0">
                <a:latin typeface="Arial"/>
                <a:cs typeface="Arial"/>
              </a:rPr>
              <a:t>estimate:</a:t>
            </a:r>
            <a:r>
              <a:rPr lang="en-US" sz="2000" dirty="0" smtClean="0">
                <a:solidFill>
                  <a:srgbClr val="FFFF00"/>
                </a:solidFill>
                <a:latin typeface="Arial"/>
                <a:cs typeface="Arial"/>
              </a:rPr>
              <a:t> 77% </a:t>
            </a:r>
            <a:r>
              <a:rPr lang="en-US" sz="2000" dirty="0" smtClean="0">
                <a:latin typeface="Arial"/>
                <a:cs typeface="Arial"/>
              </a:rPr>
              <a:t>of total accidents and </a:t>
            </a:r>
            <a:r>
              <a:rPr lang="en-US" sz="2000" dirty="0" smtClean="0">
                <a:solidFill>
                  <a:srgbClr val="FFFF00"/>
                </a:solidFill>
                <a:latin typeface="Arial"/>
                <a:cs typeface="Arial"/>
              </a:rPr>
              <a:t>87% </a:t>
            </a:r>
            <a:r>
              <a:rPr lang="en-US" sz="2000" dirty="0" smtClean="0">
                <a:latin typeface="Arial"/>
                <a:cs typeface="Arial"/>
              </a:rPr>
              <a:t>of total fatalities caused by human error</a:t>
            </a:r>
          </a:p>
        </p:txBody>
      </p:sp>
      <p:pic>
        <p:nvPicPr>
          <p:cNvPr id="4" name="Picture 3" descr="Screen Shot 2014-12-08 at 3.38.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675" y="5470675"/>
            <a:ext cx="6904524" cy="1018040"/>
          </a:xfrm>
          <a:prstGeom prst="rect">
            <a:avLst/>
          </a:prstGeom>
          <a:ln>
            <a:noFill/>
          </a:ln>
        </p:spPr>
      </p:pic>
      <p:cxnSp>
        <p:nvCxnSpPr>
          <p:cNvPr id="6" name="Straight Connector 5"/>
          <p:cNvCxnSpPr/>
          <p:nvPr/>
        </p:nvCxnSpPr>
        <p:spPr>
          <a:xfrm>
            <a:off x="4967804" y="6187840"/>
            <a:ext cx="293374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348278" y="6419600"/>
            <a:ext cx="269891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4389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Weather</a:t>
            </a:r>
            <a:endParaRPr lang="en-US" dirty="0">
              <a:latin typeface="Arial"/>
              <a:cs typeface="Arial"/>
            </a:endParaRPr>
          </a:p>
        </p:txBody>
      </p:sp>
      <p:sp>
        <p:nvSpPr>
          <p:cNvPr id="3" name="Content Placeholder 2"/>
          <p:cNvSpPr>
            <a:spLocks noGrp="1"/>
          </p:cNvSpPr>
          <p:nvPr>
            <p:ph idx="1"/>
          </p:nvPr>
        </p:nvSpPr>
        <p:spPr>
          <a:xfrm>
            <a:off x="685800" y="1528639"/>
            <a:ext cx="7770813" cy="4257022"/>
          </a:xfrm>
        </p:spPr>
        <p:txBody>
          <a:bodyPr>
            <a:normAutofit/>
          </a:bodyPr>
          <a:lstStyle/>
          <a:p>
            <a:pPr>
              <a:buFont typeface="Arial"/>
              <a:buChar char="•"/>
            </a:pPr>
            <a:r>
              <a:rPr lang="en-US" sz="2400" dirty="0" smtClean="0">
                <a:latin typeface="Arial"/>
                <a:cs typeface="Arial"/>
              </a:rPr>
              <a:t>Implicated in more than 50% of accidents</a:t>
            </a:r>
          </a:p>
          <a:p>
            <a:pPr>
              <a:buFont typeface="Arial"/>
              <a:buChar char="•"/>
            </a:pPr>
            <a:r>
              <a:rPr lang="en-US" sz="2400" dirty="0" smtClean="0">
                <a:latin typeface="Arial"/>
                <a:cs typeface="Arial"/>
              </a:rPr>
              <a:t>Some threats:</a:t>
            </a:r>
          </a:p>
          <a:p>
            <a:pPr lvl="1">
              <a:buFont typeface="Arial"/>
              <a:buChar char="•"/>
            </a:pPr>
            <a:r>
              <a:rPr lang="en-US" dirty="0" smtClean="0">
                <a:latin typeface="Arial"/>
                <a:cs typeface="Arial"/>
              </a:rPr>
              <a:t>Typhoons</a:t>
            </a:r>
          </a:p>
          <a:p>
            <a:pPr lvl="1">
              <a:buFont typeface="Arial"/>
              <a:buChar char="•"/>
            </a:pPr>
            <a:r>
              <a:rPr lang="en-US" dirty="0" smtClean="0">
                <a:latin typeface="Arial"/>
                <a:cs typeface="Arial"/>
              </a:rPr>
              <a:t>Fog and low visibility</a:t>
            </a:r>
          </a:p>
          <a:p>
            <a:pPr lvl="1">
              <a:buFont typeface="Arial"/>
              <a:buChar char="•"/>
            </a:pPr>
            <a:r>
              <a:rPr lang="en-US" dirty="0" smtClean="0">
                <a:solidFill>
                  <a:srgbClr val="FFFFFF"/>
                </a:solidFill>
                <a:latin typeface="Arial"/>
                <a:cs typeface="Arial"/>
              </a:rPr>
              <a:t>High waves/sea state</a:t>
            </a:r>
          </a:p>
          <a:p>
            <a:pPr lvl="1">
              <a:buFont typeface="Arial"/>
              <a:buChar char="•"/>
            </a:pPr>
            <a:r>
              <a:rPr lang="en-US" dirty="0" smtClean="0">
                <a:latin typeface="Arial"/>
                <a:cs typeface="Arial"/>
              </a:rPr>
              <a:t>Swift currents</a:t>
            </a:r>
          </a:p>
          <a:p>
            <a:pPr lvl="1">
              <a:buFont typeface="Arial"/>
              <a:buChar char="•"/>
            </a:pPr>
            <a:r>
              <a:rPr lang="en-US" dirty="0" smtClean="0">
                <a:latin typeface="Arial"/>
                <a:cs typeface="Arial"/>
              </a:rPr>
              <a:t>Rogue waves</a:t>
            </a:r>
          </a:p>
        </p:txBody>
      </p:sp>
      <p:sp>
        <p:nvSpPr>
          <p:cNvPr id="6" name="TextBox 5"/>
          <p:cNvSpPr txBox="1"/>
          <p:nvPr/>
        </p:nvSpPr>
        <p:spPr>
          <a:xfrm>
            <a:off x="4836494" y="5570518"/>
            <a:ext cx="1287958" cy="276999"/>
          </a:xfrm>
          <a:prstGeom prst="rect">
            <a:avLst/>
          </a:prstGeom>
          <a:noFill/>
        </p:spPr>
        <p:txBody>
          <a:bodyPr wrap="none" rtlCol="0">
            <a:spAutoFit/>
          </a:bodyPr>
          <a:lstStyle/>
          <a:p>
            <a:r>
              <a:rPr lang="en-US" sz="1200" dirty="0" smtClean="0">
                <a:latin typeface="Arial"/>
                <a:cs typeface="Arial"/>
              </a:rPr>
              <a:t>New York Times</a:t>
            </a:r>
            <a:endParaRPr lang="en-US" sz="1200" dirty="0">
              <a:latin typeface="Arial"/>
              <a:cs typeface="Arial"/>
            </a:endParaRPr>
          </a:p>
        </p:txBody>
      </p:sp>
      <p:pic>
        <p:nvPicPr>
          <p:cNvPr id="7" name="Picture 6" descr="f4r4n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47076" y="2123836"/>
            <a:ext cx="3063326" cy="2003830"/>
          </a:xfrm>
          <a:prstGeom prst="rect">
            <a:avLst/>
          </a:prstGeom>
        </p:spPr>
      </p:pic>
      <p:sp>
        <p:nvSpPr>
          <p:cNvPr id="8" name="TextBox 7"/>
          <p:cNvSpPr txBox="1"/>
          <p:nvPr/>
        </p:nvSpPr>
        <p:spPr>
          <a:xfrm rot="5400000">
            <a:off x="6957738" y="2927029"/>
            <a:ext cx="2080470" cy="276999"/>
          </a:xfrm>
          <a:prstGeom prst="rect">
            <a:avLst/>
          </a:prstGeom>
          <a:noFill/>
        </p:spPr>
        <p:txBody>
          <a:bodyPr wrap="square" rtlCol="0">
            <a:spAutoFit/>
          </a:bodyPr>
          <a:lstStyle/>
          <a:p>
            <a:r>
              <a:rPr lang="en-US" sz="1200" dirty="0" smtClean="0">
                <a:latin typeface="Arial"/>
                <a:cs typeface="Arial"/>
              </a:rPr>
              <a:t>Reuters/Romeo </a:t>
            </a:r>
            <a:r>
              <a:rPr lang="en-US" sz="1200" dirty="0" err="1" smtClean="0">
                <a:latin typeface="Arial"/>
                <a:cs typeface="Arial"/>
              </a:rPr>
              <a:t>Ranoco</a:t>
            </a:r>
            <a:endParaRPr lang="en-US" sz="1200" dirty="0">
              <a:latin typeface="Arial"/>
              <a:cs typeface="Arial"/>
            </a:endParaRPr>
          </a:p>
        </p:txBody>
      </p:sp>
      <p:pic>
        <p:nvPicPr>
          <p:cNvPr id="9" name="Picture 8"/>
          <p:cNvPicPr/>
          <p:nvPr/>
        </p:nvPicPr>
        <p:blipFill>
          <a:blip r:embed="rId4" cstate="email">
            <a:extLst>
              <a:ext uri="{28A0092B-C50C-407E-A947-70E740481C1C}">
                <a14:useLocalDpi xmlns:a14="http://schemas.microsoft.com/office/drawing/2010/main" val="0"/>
              </a:ext>
            </a:extLst>
          </a:blip>
          <a:stretch>
            <a:fillRect/>
          </a:stretch>
        </p:blipFill>
        <p:spPr>
          <a:xfrm>
            <a:off x="1109262" y="4514751"/>
            <a:ext cx="3336290" cy="1594485"/>
          </a:xfrm>
          <a:prstGeom prst="rect">
            <a:avLst/>
          </a:prstGeom>
        </p:spPr>
      </p:pic>
      <p:pic>
        <p:nvPicPr>
          <p:cNvPr id="4" name="Picture 3"/>
          <p:cNvPicPr/>
          <p:nvPr/>
        </p:nvPicPr>
        <p:blipFill>
          <a:blip r:embed="rId5" cstate="email">
            <a:extLst>
              <a:ext uri="{28A0092B-C50C-407E-A947-70E740481C1C}">
                <a14:useLocalDpi xmlns:a14="http://schemas.microsoft.com/office/drawing/2010/main" val="0"/>
              </a:ext>
            </a:extLst>
          </a:blip>
          <a:stretch>
            <a:fillRect/>
          </a:stretch>
        </p:blipFill>
        <p:spPr>
          <a:xfrm>
            <a:off x="3685157" y="4000458"/>
            <a:ext cx="2329815" cy="1610995"/>
          </a:xfrm>
          <a:prstGeom prst="rect">
            <a:avLst/>
          </a:prstGeom>
          <a:solidFill>
            <a:schemeClr val="accent1">
              <a:lumMod val="50000"/>
            </a:schemeClr>
          </a:solidFill>
        </p:spPr>
      </p:pic>
      <p:sp>
        <p:nvSpPr>
          <p:cNvPr id="10" name="TextBox 9"/>
          <p:cNvSpPr txBox="1"/>
          <p:nvPr/>
        </p:nvSpPr>
        <p:spPr>
          <a:xfrm>
            <a:off x="1029075" y="6109235"/>
            <a:ext cx="1262710" cy="276999"/>
          </a:xfrm>
          <a:prstGeom prst="rect">
            <a:avLst/>
          </a:prstGeom>
          <a:noFill/>
        </p:spPr>
        <p:txBody>
          <a:bodyPr wrap="none" rtlCol="0">
            <a:spAutoFit/>
          </a:bodyPr>
          <a:lstStyle/>
          <a:p>
            <a:r>
              <a:rPr lang="en-US" sz="1200" dirty="0" smtClean="0">
                <a:latin typeface="Arial"/>
                <a:cs typeface="Arial"/>
              </a:rPr>
              <a:t>Rosenthal 2008</a:t>
            </a:r>
            <a:endParaRPr lang="en-US" sz="1200" dirty="0">
              <a:latin typeface="Arial"/>
              <a:cs typeface="Arial"/>
            </a:endParaRPr>
          </a:p>
        </p:txBody>
      </p:sp>
    </p:spTree>
    <p:extLst>
      <p:ext uri="{BB962C8B-B14F-4D97-AF65-F5344CB8AC3E}">
        <p14:creationId xmlns:p14="http://schemas.microsoft.com/office/powerpoint/2010/main" val="36801351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Overcrowding</a:t>
            </a:r>
            <a:endParaRPr lang="en-US" dirty="0">
              <a:latin typeface="Arial"/>
              <a:cs typeface="Arial"/>
            </a:endParaRPr>
          </a:p>
        </p:txBody>
      </p:sp>
      <p:sp>
        <p:nvSpPr>
          <p:cNvPr id="3" name="Content Placeholder 2"/>
          <p:cNvSpPr>
            <a:spLocks noGrp="1"/>
          </p:cNvSpPr>
          <p:nvPr>
            <p:ph idx="1"/>
          </p:nvPr>
        </p:nvSpPr>
        <p:spPr>
          <a:xfrm>
            <a:off x="685800" y="1488054"/>
            <a:ext cx="7770813" cy="4257022"/>
          </a:xfrm>
        </p:spPr>
        <p:txBody>
          <a:bodyPr/>
          <a:lstStyle/>
          <a:p>
            <a:pPr>
              <a:buFont typeface="Arial"/>
              <a:buChar char="•"/>
            </a:pPr>
            <a:r>
              <a:rPr lang="en-US" dirty="0" smtClean="0">
                <a:latin typeface="Arial"/>
                <a:cs typeface="Arial"/>
              </a:rPr>
              <a:t>Severe and rampant</a:t>
            </a:r>
          </a:p>
          <a:p>
            <a:pPr>
              <a:buFont typeface="Arial"/>
              <a:buChar char="•"/>
            </a:pPr>
            <a:r>
              <a:rPr lang="en-US" dirty="0" smtClean="0">
                <a:latin typeface="Arial"/>
                <a:cs typeface="Arial"/>
              </a:rPr>
              <a:t>Contributed to up to 43% of total accidents</a:t>
            </a:r>
          </a:p>
          <a:p>
            <a:pPr>
              <a:buFont typeface="Arial"/>
              <a:buChar char="•"/>
            </a:pPr>
            <a:r>
              <a:rPr lang="en-US" dirty="0" smtClean="0">
                <a:latin typeface="Arial"/>
                <a:cs typeface="Arial"/>
              </a:rPr>
              <a:t>Vessels have capacity limits, but more passengers mean more profits</a:t>
            </a:r>
          </a:p>
          <a:p>
            <a:pPr>
              <a:buFont typeface="Arial"/>
              <a:buChar char="•"/>
            </a:pPr>
            <a:r>
              <a:rPr lang="en-US" dirty="0" smtClean="0">
                <a:latin typeface="Arial"/>
                <a:cs typeface="Arial"/>
              </a:rPr>
              <a:t>Not usually fatal on its own—			           </a:t>
            </a:r>
            <a:r>
              <a:rPr lang="en-US" smtClean="0">
                <a:latin typeface="Arial"/>
                <a:cs typeface="Arial"/>
              </a:rPr>
              <a:t>but makes </a:t>
            </a:r>
            <a:r>
              <a:rPr lang="en-US" dirty="0" smtClean="0">
                <a:latin typeface="Arial"/>
                <a:cs typeface="Arial"/>
              </a:rPr>
              <a:t>vessels more 			           vulnerable to other threats</a:t>
            </a:r>
          </a:p>
        </p:txBody>
      </p:sp>
      <p:pic>
        <p:nvPicPr>
          <p:cNvPr id="4" name="Picture 3" descr="s1.reutersmedia.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8324" y="3805443"/>
            <a:ext cx="3357953" cy="2320719"/>
          </a:xfrm>
          <a:prstGeom prst="rect">
            <a:avLst/>
          </a:prstGeom>
        </p:spPr>
      </p:pic>
      <p:sp>
        <p:nvSpPr>
          <p:cNvPr id="5" name="TextBox 4"/>
          <p:cNvSpPr txBox="1"/>
          <p:nvPr/>
        </p:nvSpPr>
        <p:spPr>
          <a:xfrm>
            <a:off x="5923518" y="6148177"/>
            <a:ext cx="2382759" cy="276999"/>
          </a:xfrm>
          <a:prstGeom prst="rect">
            <a:avLst/>
          </a:prstGeom>
          <a:noFill/>
        </p:spPr>
        <p:txBody>
          <a:bodyPr wrap="none" rtlCol="0">
            <a:spAutoFit/>
          </a:bodyPr>
          <a:lstStyle/>
          <a:p>
            <a:r>
              <a:rPr lang="en-US" sz="1200" dirty="0" smtClean="0">
                <a:latin typeface="Arial"/>
                <a:cs typeface="Arial"/>
              </a:rPr>
              <a:t>Credit: Reuters/</a:t>
            </a:r>
            <a:r>
              <a:rPr lang="en-US" sz="1200" dirty="0" err="1" smtClean="0">
                <a:latin typeface="Arial"/>
                <a:cs typeface="Arial"/>
              </a:rPr>
              <a:t>Rafiqur</a:t>
            </a:r>
            <a:r>
              <a:rPr lang="en-US" sz="1200" dirty="0" smtClean="0">
                <a:latin typeface="Arial"/>
                <a:cs typeface="Arial"/>
              </a:rPr>
              <a:t> </a:t>
            </a:r>
            <a:r>
              <a:rPr lang="en-US" sz="1200" dirty="0" err="1" smtClean="0">
                <a:latin typeface="Arial"/>
                <a:cs typeface="Arial"/>
              </a:rPr>
              <a:t>Rahman</a:t>
            </a:r>
            <a:endParaRPr lang="en-US" sz="1200" dirty="0">
              <a:latin typeface="Arial"/>
              <a:cs typeface="Arial"/>
            </a:endParaRPr>
          </a:p>
        </p:txBody>
      </p:sp>
    </p:spTree>
    <p:extLst>
      <p:ext uri="{BB962C8B-B14F-4D97-AF65-F5344CB8AC3E}">
        <p14:creationId xmlns:p14="http://schemas.microsoft.com/office/powerpoint/2010/main" val="3750841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Next Steps</a:t>
            </a:r>
            <a:endParaRPr lang="en-US" dirty="0">
              <a:latin typeface="Arial"/>
              <a:cs typeface="Arial"/>
            </a:endParaRPr>
          </a:p>
        </p:txBody>
      </p:sp>
      <p:sp>
        <p:nvSpPr>
          <p:cNvPr id="3" name="Content Placeholder 2"/>
          <p:cNvSpPr>
            <a:spLocks noGrp="1"/>
          </p:cNvSpPr>
          <p:nvPr>
            <p:ph idx="1"/>
          </p:nvPr>
        </p:nvSpPr>
        <p:spPr/>
        <p:txBody>
          <a:bodyPr>
            <a:normAutofit lnSpcReduction="10000"/>
          </a:bodyPr>
          <a:lstStyle/>
          <a:p>
            <a:pPr>
              <a:buFont typeface="Arial"/>
              <a:buChar char="•"/>
            </a:pPr>
            <a:r>
              <a:rPr lang="en-US" dirty="0" smtClean="0">
                <a:latin typeface="Arial"/>
                <a:cs typeface="Arial"/>
              </a:rPr>
              <a:t>Continued monitoring of accidents as they occur, to capture long term trends</a:t>
            </a:r>
          </a:p>
          <a:p>
            <a:pPr>
              <a:buFont typeface="Arial"/>
              <a:buChar char="•"/>
            </a:pPr>
            <a:r>
              <a:rPr lang="en-US" dirty="0" smtClean="0">
                <a:solidFill>
                  <a:srgbClr val="FFFFFF"/>
                </a:solidFill>
                <a:latin typeface="Arial"/>
                <a:cs typeface="Arial"/>
              </a:rPr>
              <a:t>Research and analyze local and countrywide ferry systems </a:t>
            </a:r>
          </a:p>
          <a:p>
            <a:pPr lvl="1">
              <a:buFont typeface="Arial"/>
              <a:buChar char="•"/>
            </a:pPr>
            <a:r>
              <a:rPr lang="en-US" dirty="0" smtClean="0">
                <a:solidFill>
                  <a:srgbClr val="FFFFFF"/>
                </a:solidFill>
                <a:latin typeface="Arial"/>
                <a:cs typeface="Arial"/>
              </a:rPr>
              <a:t>Current and past projects include: Philippines, Tanzania, the Amazon, Indonesia, Bangladesh</a:t>
            </a:r>
          </a:p>
          <a:p>
            <a:pPr>
              <a:buFont typeface="Arial"/>
              <a:buChar char="•"/>
            </a:pPr>
            <a:r>
              <a:rPr lang="en-US" dirty="0" smtClean="0">
                <a:solidFill>
                  <a:srgbClr val="FFFFFF"/>
                </a:solidFill>
                <a:latin typeface="Arial"/>
                <a:cs typeface="Arial"/>
              </a:rPr>
              <a:t>Worldwide Ferry Safety Association programs focus on:</a:t>
            </a:r>
          </a:p>
          <a:p>
            <a:pPr lvl="1">
              <a:buFont typeface="Arial"/>
              <a:buChar char="•"/>
            </a:pPr>
            <a:r>
              <a:rPr lang="en-US" dirty="0">
                <a:solidFill>
                  <a:srgbClr val="FFFFFF"/>
                </a:solidFill>
                <a:latin typeface="Arial"/>
                <a:cs typeface="Arial"/>
              </a:rPr>
              <a:t>V</a:t>
            </a:r>
            <a:r>
              <a:rPr lang="en-US" dirty="0" smtClean="0">
                <a:solidFill>
                  <a:srgbClr val="FFFFFF"/>
                </a:solidFill>
                <a:latin typeface="Arial"/>
                <a:cs typeface="Arial"/>
              </a:rPr>
              <a:t>essel design</a:t>
            </a:r>
          </a:p>
          <a:p>
            <a:pPr lvl="1">
              <a:buFont typeface="Arial"/>
              <a:buChar char="•"/>
            </a:pPr>
            <a:r>
              <a:rPr lang="en-US" dirty="0" smtClean="0">
                <a:solidFill>
                  <a:srgbClr val="FFFFFF"/>
                </a:solidFill>
                <a:latin typeface="Arial"/>
                <a:cs typeface="Arial"/>
              </a:rPr>
              <a:t>Training</a:t>
            </a:r>
          </a:p>
          <a:p>
            <a:pPr lvl="1">
              <a:buFont typeface="Arial"/>
              <a:buChar char="•"/>
            </a:pPr>
            <a:r>
              <a:rPr lang="en-US" dirty="0" smtClean="0">
                <a:solidFill>
                  <a:srgbClr val="FFFFFF"/>
                </a:solidFill>
                <a:latin typeface="Arial"/>
                <a:cs typeface="Arial"/>
              </a:rPr>
              <a:t>Weather</a:t>
            </a:r>
          </a:p>
          <a:p>
            <a:pPr lvl="1">
              <a:buFont typeface="Arial"/>
              <a:buChar char="•"/>
            </a:pPr>
            <a:r>
              <a:rPr lang="en-US" dirty="0" smtClean="0">
                <a:solidFill>
                  <a:srgbClr val="FFFFFF"/>
                </a:solidFill>
                <a:latin typeface="Arial"/>
                <a:cs typeface="Arial"/>
              </a:rPr>
              <a:t>Empowering passengers</a:t>
            </a:r>
            <a:endParaRPr lang="en-US" dirty="0">
              <a:solidFill>
                <a:srgbClr val="FFFFFF"/>
              </a:solidFill>
              <a:latin typeface="Arial"/>
              <a:cs typeface="Arial"/>
            </a:endParaRPr>
          </a:p>
        </p:txBody>
      </p:sp>
    </p:spTree>
    <p:extLst>
      <p:ext uri="{BB962C8B-B14F-4D97-AF65-F5344CB8AC3E}">
        <p14:creationId xmlns:p14="http://schemas.microsoft.com/office/powerpoint/2010/main" val="270375727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421</TotalTime>
  <Words>932</Words>
  <Application>Microsoft Macintosh PowerPoint</Application>
  <PresentationFormat>On-screen Show (4:3)</PresentationFormat>
  <Paragraphs>105</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Story</vt:lpstr>
      <vt:lpstr>Causes and Circumstances of Major Ferry Accidents,  2000-2014</vt:lpstr>
      <vt:lpstr>Why Study Ferries Globally?</vt:lpstr>
      <vt:lpstr>Why Study Ferry Accidents?</vt:lpstr>
      <vt:lpstr>Methods</vt:lpstr>
      <vt:lpstr>Results</vt:lpstr>
      <vt:lpstr>Human Error</vt:lpstr>
      <vt:lpstr>Weather</vt:lpstr>
      <vt:lpstr>Overcrowding</vt:lpstr>
      <vt:lpstr>Next Steps</vt:lpstr>
      <vt:lpstr>Learn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Ferries?</dc:title>
  <dc:creator>Abigail Golden</dc:creator>
  <cp:lastModifiedBy>Roberta Weisbrod</cp:lastModifiedBy>
  <cp:revision>90</cp:revision>
  <dcterms:created xsi:type="dcterms:W3CDTF">2014-12-08T16:00:42Z</dcterms:created>
  <dcterms:modified xsi:type="dcterms:W3CDTF">2015-01-11T20:28:01Z</dcterms:modified>
</cp:coreProperties>
</file>